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85" r:id="rId16"/>
    <p:sldId id="269" r:id="rId17"/>
    <p:sldId id="270" r:id="rId18"/>
    <p:sldId id="271" r:id="rId19"/>
    <p:sldId id="286" r:id="rId20"/>
    <p:sldId id="272" r:id="rId21"/>
    <p:sldId id="273" r:id="rId22"/>
    <p:sldId id="276" r:id="rId23"/>
    <p:sldId id="274" r:id="rId24"/>
    <p:sldId id="277" r:id="rId25"/>
    <p:sldId id="278" r:id="rId26"/>
    <p:sldId id="279" r:id="rId27"/>
    <p:sldId id="280" r:id="rId28"/>
    <p:sldId id="281" r:id="rId29"/>
    <p:sldId id="282" r:id="rId30"/>
    <p:sldId id="283" r:id="rId31"/>
    <p:sldId id="28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ggUFs1SK2QSjooJdwcml6SQs4O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468"/>
  </p:normalViewPr>
  <p:slideViewPr>
    <p:cSldViewPr snapToGrid="0" snapToObjects="1">
      <p:cViewPr varScale="1">
        <p:scale>
          <a:sx n="89" d="100"/>
          <a:sy n="89" d="100"/>
        </p:scale>
        <p:origin x="1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underground.com/history/daily/us/ca/san-diego/KSAN/date/2019-4-3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ab5be6871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5ab5be6871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some cells where the data was not available, we used the forward fill method from pandas to compensate for the missing data</a:t>
            </a:r>
            <a:endParaRPr dirty="0"/>
          </a:p>
        </p:txBody>
      </p:sp>
      <p:sp>
        <p:nvSpPr>
          <p:cNvPr id="164" name="Google Shape;164;g5ab5be6871_3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ab0f4df4d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5ab0f4df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b5be687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5ab5be687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5ab5be687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af79b7ce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5af79b7ce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we move from South to North (top to bottom in the graph), we see an expected decrease in temperature. </a:t>
            </a:r>
            <a:endParaRPr dirty="0"/>
          </a:p>
          <a:p>
            <a:pPr marL="0" lvl="0" indent="0" algn="l" rtl="0">
              <a:lnSpc>
                <a:spcPct val="100000"/>
              </a:lnSpc>
              <a:spcBef>
                <a:spcPts val="0"/>
              </a:spcBef>
              <a:spcAft>
                <a:spcPts val="0"/>
              </a:spcAft>
              <a:buSzPts val="1400"/>
              <a:buNone/>
            </a:pPr>
            <a:r>
              <a:rPr lang="en-US" dirty="0"/>
              <a:t>Also, we can observe a correlated weather transition over the years for the cities which grouped by east or west coast.</a:t>
            </a:r>
            <a:endParaRPr dirty="0"/>
          </a:p>
          <a:p>
            <a:pPr marL="0" lvl="0" indent="0" algn="l" rtl="0">
              <a:lnSpc>
                <a:spcPct val="100000"/>
              </a:lnSpc>
              <a:spcBef>
                <a:spcPts val="0"/>
              </a:spcBef>
              <a:spcAft>
                <a:spcPts val="0"/>
              </a:spcAft>
              <a:buSzPts val="1400"/>
              <a:buNone/>
            </a:pPr>
            <a:r>
              <a:rPr lang="en-US" sz="1000" dirty="0">
                <a:latin typeface="Arial"/>
                <a:ea typeface="Arial"/>
                <a:cs typeface="Arial"/>
                <a:sym typeface="Arial"/>
              </a:rPr>
              <a:t>Cities in the same latitude on the east and west coasts (i.e. Boston and Seattle) have roughly the same range of temperature fluctuations.</a:t>
            </a:r>
            <a:endParaRPr sz="1000" dirty="0">
              <a:latin typeface="Arial"/>
              <a:ea typeface="Arial"/>
              <a:cs typeface="Arial"/>
              <a:sym typeface="Arial"/>
            </a:endParaRPr>
          </a:p>
          <a:p>
            <a:pPr marL="457200" lvl="0" indent="-381000" algn="l" rtl="0">
              <a:lnSpc>
                <a:spcPct val="100000"/>
              </a:lnSpc>
              <a:spcBef>
                <a:spcPts val="0"/>
              </a:spcBef>
              <a:spcAft>
                <a:spcPts val="0"/>
              </a:spcAft>
              <a:buClr>
                <a:schemeClr val="dk1"/>
              </a:buClr>
              <a:buSzPts val="2400"/>
              <a:buChar char="-"/>
            </a:pPr>
            <a:r>
              <a:rPr lang="en-US" sz="2400" b="1" dirty="0">
                <a:latin typeface="Arial"/>
                <a:ea typeface="Arial"/>
                <a:cs typeface="Arial"/>
                <a:sym typeface="Arial"/>
              </a:rPr>
              <a:t>Temperatures in all cities show an overall slightly upward trend.</a:t>
            </a:r>
          </a:p>
          <a:p>
            <a:pPr marL="457200" lvl="0" indent="-381000" algn="l" rtl="0">
              <a:lnSpc>
                <a:spcPct val="100000"/>
              </a:lnSpc>
              <a:spcBef>
                <a:spcPts val="0"/>
              </a:spcBef>
              <a:spcAft>
                <a:spcPts val="0"/>
              </a:spcAft>
              <a:buClr>
                <a:schemeClr val="dk1"/>
              </a:buClr>
              <a:buSzPts val="2400"/>
              <a:buChar char="-"/>
            </a:pPr>
            <a:r>
              <a:rPr lang="en-US" sz="2400" b="1" dirty="0">
                <a:latin typeface="Arial"/>
                <a:cs typeface="Arial"/>
                <a:sym typeface="Arial"/>
              </a:rPr>
              <a:t>Average temperature for the cities appears to be correlated, as shown in the next figure:</a:t>
            </a:r>
            <a:endParaRPr dirty="0"/>
          </a:p>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191" name="Google Shape;191;g5af79b7ce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difference of the east coast city precipitation between the north and south latitude is small</a:t>
            </a:r>
            <a:endParaRPr/>
          </a:p>
          <a:p>
            <a:pPr marL="0" lvl="0" indent="0" algn="l" rtl="0">
              <a:lnSpc>
                <a:spcPct val="100000"/>
              </a:lnSpc>
              <a:spcBef>
                <a:spcPts val="0"/>
              </a:spcBef>
              <a:spcAft>
                <a:spcPts val="0"/>
              </a:spcAft>
              <a:buSzPts val="1400"/>
              <a:buNone/>
            </a:pPr>
            <a:r>
              <a:rPr lang="en-US"/>
              <a:t>The east coast has more precipitation than the west coast, and in 1995 there was a collective peak.</a:t>
            </a:r>
            <a:endParaRPr/>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406547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ad697d432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5ad697d432_6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5ad697d432_6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f79b7ce2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5af79b7ce2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difference of the wast coast city precipitation between the north and south latitude is small</a:t>
            </a:r>
            <a:endParaRPr/>
          </a:p>
          <a:p>
            <a:pPr marL="0" lvl="0" indent="0" algn="l" rtl="0">
              <a:lnSpc>
                <a:spcPct val="100000"/>
              </a:lnSpc>
              <a:spcBef>
                <a:spcPts val="0"/>
              </a:spcBef>
              <a:spcAft>
                <a:spcPts val="0"/>
              </a:spcAft>
              <a:buClr>
                <a:schemeClr val="dk1"/>
              </a:buClr>
              <a:buSzPts val="1400"/>
              <a:buFont typeface="Arial"/>
              <a:buNone/>
            </a:pPr>
            <a:r>
              <a:rPr lang="en-US"/>
              <a:t>Urban precipitation on the West Coast is relatively small and stable, except for San Diego’s data in 1991. This cause us to inspect SD in detail</a:t>
            </a:r>
            <a:endParaRPr/>
          </a:p>
          <a:p>
            <a:pPr marL="0" lvl="0" indent="0" algn="l" rtl="0">
              <a:lnSpc>
                <a:spcPct val="100000"/>
              </a:lnSpc>
              <a:spcBef>
                <a:spcPts val="0"/>
              </a:spcBef>
              <a:spcAft>
                <a:spcPts val="0"/>
              </a:spcAft>
              <a:buSzPts val="1400"/>
              <a:buNone/>
            </a:pPr>
            <a:endParaRPr/>
          </a:p>
        </p:txBody>
      </p:sp>
      <p:sp>
        <p:nvSpPr>
          <p:cNvPr id="211" name="Google Shape;211;g5af79b7ce2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difference of the east coast city precipitation between the north and south latitude is small</a:t>
            </a:r>
            <a:endParaRPr dirty="0"/>
          </a:p>
          <a:p>
            <a:pPr marL="0" lvl="0" indent="0" algn="l" rtl="0">
              <a:lnSpc>
                <a:spcPct val="100000"/>
              </a:lnSpc>
              <a:spcBef>
                <a:spcPts val="0"/>
              </a:spcBef>
              <a:spcAft>
                <a:spcPts val="0"/>
              </a:spcAft>
              <a:buSzPts val="1400"/>
              <a:buNone/>
            </a:pPr>
            <a:r>
              <a:rPr lang="en-US"/>
              <a:t>The east coast has more precipitation than the west coast, and in 1995 there was a collective peak.</a:t>
            </a:r>
            <a:endParaRPr/>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af79b7ce2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af79b7ce2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precipitation correlation graph gave us contrasting results as compared to the temperature correlation plots. It may be because of the difference in the cities’  precipitation conditions due to coastal weather.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difference of the east coast city precipitation between the north and south latitude is small</a:t>
            </a:r>
            <a:endParaRPr dirty="0"/>
          </a:p>
          <a:p>
            <a:pPr marL="0" lvl="0" indent="0" algn="l" rtl="0">
              <a:lnSpc>
                <a:spcPct val="100000"/>
              </a:lnSpc>
              <a:spcBef>
                <a:spcPts val="0"/>
              </a:spcBef>
              <a:spcAft>
                <a:spcPts val="0"/>
              </a:spcAft>
              <a:buSzPts val="1400"/>
              <a:buNone/>
            </a:pPr>
            <a:r>
              <a:rPr lang="en-US" dirty="0"/>
              <a:t>The east coast has more precipitation than the west coast, and in 1995 there was a collective peak.</a:t>
            </a:r>
            <a:endParaRPr dirty="0"/>
          </a:p>
        </p:txBody>
      </p:sp>
      <p:sp>
        <p:nvSpPr>
          <p:cNvPr id="224" name="Google Shape;224;g5af79b7ce2_1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0308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ad697d432_3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5ad697d432_3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5ad697d432_3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b0f4df4d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5ab0f4df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af75f2f7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5af75f2f7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disaster weather condition includes hazy and stormy weather conditions. </a:t>
            </a:r>
            <a:endParaRPr dirty="0"/>
          </a:p>
          <a:p>
            <a:pPr marL="0" lvl="0" indent="0" algn="l" rtl="0">
              <a:lnSpc>
                <a:spcPct val="100000"/>
              </a:lnSpc>
              <a:spcBef>
                <a:spcPts val="0"/>
              </a:spcBef>
              <a:spcAft>
                <a:spcPts val="0"/>
              </a:spcAft>
              <a:buSzPts val="1400"/>
              <a:buNone/>
            </a:pPr>
            <a:r>
              <a:rPr lang="en-US" dirty="0"/>
              <a:t>For approximately half of the days, San Diego has either sunny or clear sky.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San Diego’s climate has been consistent in terms of rainy days since 2000’s. The city, on an average experiences less than 25% rainy/stormy days per year.</a:t>
            </a:r>
            <a:endParaRPr dirty="0"/>
          </a:p>
          <a:p>
            <a:pPr marL="0" lvl="0" indent="0" algn="l" rtl="0">
              <a:lnSpc>
                <a:spcPct val="100000"/>
              </a:lnSpc>
              <a:spcBef>
                <a:spcPts val="0"/>
              </a:spcBef>
              <a:spcAft>
                <a:spcPts val="0"/>
              </a:spcAft>
              <a:buSzPts val="1400"/>
              <a:buNone/>
            </a:pPr>
            <a:endParaRPr dirty="0"/>
          </a:p>
        </p:txBody>
      </p:sp>
      <p:sp>
        <p:nvSpPr>
          <p:cNvPr id="272" name="Google Shape;272;g5af75f2f7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ad697d432_3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ad697d432_3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disaster weather condition includes hazy and stormy weather conditions. </a:t>
            </a:r>
            <a:endParaRPr/>
          </a:p>
          <a:p>
            <a:pPr marL="0" lvl="0" indent="0" algn="l" rtl="0">
              <a:lnSpc>
                <a:spcPct val="100000"/>
              </a:lnSpc>
              <a:spcBef>
                <a:spcPts val="0"/>
              </a:spcBef>
              <a:spcAft>
                <a:spcPts val="0"/>
              </a:spcAft>
              <a:buSzPts val="1400"/>
              <a:buNone/>
            </a:pPr>
            <a:r>
              <a:rPr lang="en-US"/>
              <a:t>For approximately half of the days, San Diego has either sunny or clear sky. </a:t>
            </a:r>
            <a:endParaRPr/>
          </a:p>
          <a:p>
            <a:pPr marL="0" lvl="0" indent="0" algn="l" rtl="0">
              <a:lnSpc>
                <a:spcPct val="100000"/>
              </a:lnSpc>
              <a:spcBef>
                <a:spcPts val="0"/>
              </a:spcBef>
              <a:spcAft>
                <a:spcPts val="0"/>
              </a:spcAft>
              <a:buSzPts val="1400"/>
              <a:buNone/>
            </a:pPr>
            <a:endParaRPr/>
          </a:p>
        </p:txBody>
      </p:sp>
      <p:sp>
        <p:nvSpPr>
          <p:cNvPr id="250" name="Google Shape;250;g5ad697d432_3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f79b7ce2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5af79b7ce2_1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average temperature of san </a:t>
            </a:r>
            <a:r>
              <a:rPr lang="en-US" dirty="0" err="1"/>
              <a:t>diego</a:t>
            </a:r>
            <a:r>
              <a:rPr lang="en-US" dirty="0"/>
              <a:t> has slightly risen in the last decade. </a:t>
            </a:r>
          </a:p>
          <a:p>
            <a:pPr marL="0" lvl="0" indent="0" algn="l" rtl="0">
              <a:lnSpc>
                <a:spcPct val="100000"/>
              </a:lnSpc>
              <a:spcBef>
                <a:spcPts val="0"/>
              </a:spcBef>
              <a:spcAft>
                <a:spcPts val="0"/>
              </a:spcAft>
              <a:buSzPts val="1400"/>
              <a:buNone/>
            </a:pPr>
            <a:endParaRPr dirty="0"/>
          </a:p>
        </p:txBody>
      </p:sp>
      <p:sp>
        <p:nvSpPr>
          <p:cNvPr id="289" name="Google Shape;289;g5af79b7ce2_1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af79b7ce2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5af79b7ce2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a:latin typeface="Arial"/>
                <a:ea typeface="Arial"/>
                <a:cs typeface="Arial"/>
                <a:sym typeface="Arial"/>
              </a:rPr>
              <a:t>The overall precipitation in San Diego is relatively small, mostly in the autumn and winter seasons.</a:t>
            </a:r>
            <a:endParaRPr sz="1000"/>
          </a:p>
        </p:txBody>
      </p:sp>
      <p:sp>
        <p:nvSpPr>
          <p:cNvPr id="299" name="Google Shape;299;g5af79b7ce2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ad697d432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5ad697d432_3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5ad697d432_3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ab0f4df4d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5ab0f4df4d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ad697d432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ad697d432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Show code?</a:t>
            </a:r>
            <a:endParaRPr/>
          </a:p>
        </p:txBody>
      </p:sp>
      <p:sp>
        <p:nvSpPr>
          <p:cNvPr id="322" name="Google Shape;322;g5ad697d432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ab5be687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5ab5be687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g5ab5be6871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ab0f4df4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5ab0f4df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ad55c11e8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5ad55c11e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5ad55c11e8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Climate change is a long-term phenomenon.  Global warming is one of the aspects of climate change. As we all know, it refers to the increase in the average temperature of the earth.</a:t>
            </a: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ab5be687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Through this project, we aim to explore the trends of climatic conditions in the US. </a:t>
            </a:r>
          </a:p>
          <a:p>
            <a:pPr marL="0" lvl="0" indent="0" algn="l" rtl="0">
              <a:lnSpc>
                <a:spcPct val="100000"/>
              </a:lnSpc>
              <a:spcBef>
                <a:spcPts val="0"/>
              </a:spcBef>
              <a:spcAft>
                <a:spcPts val="0"/>
              </a:spcAft>
              <a:buSzPts val="1400"/>
              <a:buNone/>
            </a:pPr>
            <a:r>
              <a:rPr lang="en-US" dirty="0"/>
              <a:t>We have selected 7 coastal cities. We do a correlation study for the average temperatures and precipitation before taking a deep dive into San-Diego’s weather study.  </a:t>
            </a:r>
            <a:endParaRPr dirty="0"/>
          </a:p>
        </p:txBody>
      </p:sp>
      <p:sp>
        <p:nvSpPr>
          <p:cNvPr id="118" name="Google Shape;118;g5ab5be687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ab0f4df4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000" b="1" u="sng" dirty="0">
                <a:solidFill>
                  <a:schemeClr val="hlink"/>
                </a:solidFill>
                <a:latin typeface="Arial"/>
                <a:ea typeface="Arial"/>
                <a:cs typeface="Arial"/>
                <a:sym typeface="Arial"/>
                <a:hlinkClick r:id="rId3"/>
              </a:rPr>
              <a:t>link</a:t>
            </a:r>
            <a:endParaRPr sz="1000" b="1" dirty="0">
              <a:latin typeface="Arial"/>
              <a:ea typeface="Arial"/>
              <a:cs typeface="Arial"/>
              <a:sym typeface="Arial"/>
            </a:endParaRP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formed our own dataset by scraping data from the weather underground website. This website collects weather data for a particular place by combining the readings of various sensors deployed as a part of the sensor network across the place.</a:t>
            </a:r>
            <a:endParaRPr dirty="0"/>
          </a:p>
        </p:txBody>
      </p:sp>
      <p:sp>
        <p:nvSpPr>
          <p:cNvPr id="132" name="Google Shape;132;g5ab0f4df4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b4d18d7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5ab4d18d7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website provides a ton load of data! However, for our project, we decided to work on a few relevant columns such as the day-average temperature, precipitation and weather condition.</a:t>
            </a:r>
            <a:endParaRPr dirty="0"/>
          </a:p>
        </p:txBody>
      </p:sp>
      <p:sp>
        <p:nvSpPr>
          <p:cNvPr id="143" name="Google Shape;143;g5ab4d18d7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ab4d18d7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5ab4d18d7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5ab4d18d7c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18" name="Google Shape;18;p13"/>
          <p:cNvSpPr txBox="1">
            <a:spLocks noGrp="1"/>
          </p:cNvSpPr>
          <p:nvPr>
            <p:ph type="subTitle" idx="1"/>
          </p:nvPr>
        </p:nvSpPr>
        <p:spPr>
          <a:xfrm>
            <a:off x="4661580" y="2778950"/>
            <a:ext cx="5393418" cy="4449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3"/>
          <p:cNvSpPr txBox="1">
            <a:spLocks noGrp="1"/>
          </p:cNvSpPr>
          <p:nvPr>
            <p:ph type="ctrTitle"/>
          </p:nvPr>
        </p:nvSpPr>
        <p:spPr>
          <a:xfrm>
            <a:off x="4663168" y="1534535"/>
            <a:ext cx="5393418" cy="12338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2"/>
          </p:nvPr>
        </p:nvSpPr>
        <p:spPr>
          <a:xfrm>
            <a:off x="4663168" y="4339468"/>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body" idx="3"/>
          </p:nvPr>
        </p:nvSpPr>
        <p:spPr>
          <a:xfrm>
            <a:off x="4663167" y="4635739"/>
            <a:ext cx="539341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3"/>
          <p:cNvSpPr/>
          <p:nvPr/>
        </p:nvSpPr>
        <p:spPr>
          <a:xfrm>
            <a:off x="4750526" y="3736766"/>
            <a:ext cx="914400" cy="60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67"/>
        <p:cNvGrpSpPr/>
        <p:nvPr/>
      </p:nvGrpSpPr>
      <p:grpSpPr>
        <a:xfrm>
          <a:off x="0" y="0"/>
          <a:ext cx="0" cy="0"/>
          <a:chOff x="0" y="0"/>
          <a:chExt cx="0" cy="0"/>
        </a:xfrm>
      </p:grpSpPr>
      <p:sp>
        <p:nvSpPr>
          <p:cNvPr id="68" name="Google Shape;68;g5af79b7ce2_1_15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5af79b7ce2_1_15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g5af79b7ce2_1_15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g5af79b7ce2_1_15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72"/>
        <p:cNvGrpSpPr/>
        <p:nvPr/>
      </p:nvGrpSpPr>
      <p:grpSpPr>
        <a:xfrm>
          <a:off x="0" y="0"/>
          <a:ext cx="0" cy="0"/>
          <a:chOff x="0" y="0"/>
          <a:chExt cx="0" cy="0"/>
        </a:xfrm>
      </p:grpSpPr>
      <p:pic>
        <p:nvPicPr>
          <p:cNvPr id="73" name="Google Shape;73;g5af79b7ce2_1_15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g5af79b7ce2_1_158"/>
          <p:cNvSpPr txBox="1">
            <a:spLocks noGrp="1"/>
          </p:cNvSpPr>
          <p:nvPr>
            <p:ph type="ctrTitle"/>
          </p:nvPr>
        </p:nvSpPr>
        <p:spPr>
          <a:xfrm>
            <a:off x="5077779" y="1996176"/>
            <a:ext cx="4914300" cy="16215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Arial"/>
              <a:buNone/>
              <a:defRPr sz="32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g5af79b7ce2_1_158"/>
          <p:cNvSpPr txBox="1">
            <a:spLocks noGrp="1"/>
          </p:cNvSpPr>
          <p:nvPr>
            <p:ph type="body" idx="1"/>
          </p:nvPr>
        </p:nvSpPr>
        <p:spPr>
          <a:xfrm>
            <a:off x="5077779" y="4302412"/>
            <a:ext cx="4914300" cy="3108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500"/>
              <a:buNone/>
              <a:defRPr sz="1500">
                <a:solidFill>
                  <a:schemeClr val="dk1"/>
                </a:solidFill>
              </a:defRPr>
            </a:lvl1pPr>
            <a:lvl2pPr marL="914400" lvl="1" indent="-355600" algn="l" rtl="0">
              <a:lnSpc>
                <a:spcPct val="90000"/>
              </a:lnSpc>
              <a:spcBef>
                <a:spcPts val="500"/>
              </a:spcBef>
              <a:spcAft>
                <a:spcPts val="0"/>
              </a:spcAft>
              <a:buClr>
                <a:schemeClr val="dk1"/>
              </a:buClr>
              <a:buSzPts val="2000"/>
              <a:buChar char="•"/>
              <a:defRPr sz="2000"/>
            </a:lvl2pPr>
            <a:lvl3pPr marL="1371600" lvl="2" indent="-342900" algn="l" rtl="0">
              <a:lnSpc>
                <a:spcPct val="90000"/>
              </a:lnSpc>
              <a:spcBef>
                <a:spcPts val="500"/>
              </a:spcBef>
              <a:spcAft>
                <a:spcPts val="0"/>
              </a:spcAft>
              <a:buClr>
                <a:schemeClr val="dk1"/>
              </a:buClr>
              <a:buSzPts val="1800"/>
              <a:buChar char="•"/>
              <a:defRPr sz="18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g5af79b7ce2_1_158"/>
          <p:cNvSpPr txBox="1">
            <a:spLocks noGrp="1"/>
          </p:cNvSpPr>
          <p:nvPr>
            <p:ph type="body" idx="2"/>
          </p:nvPr>
        </p:nvSpPr>
        <p:spPr>
          <a:xfrm>
            <a:off x="5077780" y="4006141"/>
            <a:ext cx="49143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77"/>
        <p:cNvGrpSpPr/>
        <p:nvPr/>
      </p:nvGrpSpPr>
      <p:grpSpPr>
        <a:xfrm>
          <a:off x="0" y="0"/>
          <a:ext cx="0" cy="0"/>
          <a:chOff x="0" y="0"/>
          <a:chExt cx="0" cy="0"/>
        </a:xfrm>
      </p:grpSpPr>
      <p:sp>
        <p:nvSpPr>
          <p:cNvPr id="78" name="Google Shape;78;g5af79b7ce2_1_163"/>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g5af79b7ce2_1_163"/>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g5af79b7ce2_1_16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5af79b7ce2_1_16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g5af79b7ce2_1_163"/>
          <p:cNvSpPr txBox="1">
            <a:spLocks noGrp="1"/>
          </p:cNvSpPr>
          <p:nvPr>
            <p:ph type="body" idx="1"/>
          </p:nvPr>
        </p:nvSpPr>
        <p:spPr>
          <a:xfrm>
            <a:off x="669925" y="1130299"/>
            <a:ext cx="10850700" cy="50070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30200" algn="l" rtl="0">
              <a:lnSpc>
                <a:spcPct val="90000"/>
              </a:lnSpc>
              <a:spcBef>
                <a:spcPts val="500"/>
              </a:spcBef>
              <a:spcAft>
                <a:spcPts val="0"/>
              </a:spcAft>
              <a:buClr>
                <a:schemeClr val="dk1"/>
              </a:buClr>
              <a:buSzPts val="1600"/>
              <a:buChar char="•"/>
              <a:defRPr/>
            </a:lvl2pPr>
            <a:lvl3pPr marL="1371600" lvl="2" indent="-317500" algn="l" rtl="0">
              <a:lnSpc>
                <a:spcPct val="90000"/>
              </a:lnSpc>
              <a:spcBef>
                <a:spcPts val="500"/>
              </a:spcBef>
              <a:spcAft>
                <a:spcPts val="0"/>
              </a:spcAft>
              <a:buClr>
                <a:schemeClr val="dk1"/>
              </a:buClr>
              <a:buSzPts val="1400"/>
              <a:buChar char="•"/>
              <a:defRPr/>
            </a:lvl3pPr>
            <a:lvl4pPr marL="1828800" lvl="3" indent="-304800" algn="l" rtl="0">
              <a:lnSpc>
                <a:spcPct val="90000"/>
              </a:lnSpc>
              <a:spcBef>
                <a:spcPts val="500"/>
              </a:spcBef>
              <a:spcAft>
                <a:spcPts val="0"/>
              </a:spcAft>
              <a:buClr>
                <a:schemeClr val="dk1"/>
              </a:buClr>
              <a:buSzPts val="1200"/>
              <a:buChar char="•"/>
              <a:defRPr/>
            </a:lvl4pPr>
            <a:lvl5pPr marL="2286000" lvl="4" indent="-304800" algn="l" rtl="0">
              <a:lnSpc>
                <a:spcPct val="90000"/>
              </a:lnSpc>
              <a:spcBef>
                <a:spcPts val="500"/>
              </a:spcBef>
              <a:spcAft>
                <a:spcPts val="0"/>
              </a:spcAft>
              <a:buClr>
                <a:schemeClr val="dk1"/>
              </a:buClr>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4"/>
        <p:cNvGrpSpPr/>
        <p:nvPr/>
      </p:nvGrpSpPr>
      <p:grpSpPr>
        <a:xfrm>
          <a:off x="0" y="0"/>
          <a:ext cx="0" cy="0"/>
          <a:chOff x="0" y="0"/>
          <a:chExt cx="0" cy="0"/>
        </a:xfrm>
      </p:grpSpPr>
      <p:pic>
        <p:nvPicPr>
          <p:cNvPr id="25" name="Google Shape;25;p15"/>
          <p:cNvPicPr preferRelativeResize="0"/>
          <p:nvPr/>
        </p:nvPicPr>
        <p:blipFill rotWithShape="1">
          <a:blip r:embed="rId2">
            <a:alphaModFix/>
          </a:blip>
          <a:srcRect/>
          <a:stretch/>
        </p:blipFill>
        <p:spPr>
          <a:xfrm flipH="1">
            <a:off x="0" y="0"/>
            <a:ext cx="12191999" cy="6858000"/>
          </a:xfrm>
          <a:prstGeom prst="rect">
            <a:avLst/>
          </a:prstGeom>
          <a:noFill/>
          <a:ln>
            <a:noFill/>
          </a:ln>
        </p:spPr>
      </p:pic>
      <p:sp>
        <p:nvSpPr>
          <p:cNvPr id="26" name="Google Shape;26;p15"/>
          <p:cNvSpPr/>
          <p:nvPr/>
        </p:nvSpPr>
        <p:spPr>
          <a:xfrm>
            <a:off x="0" y="3176"/>
            <a:ext cx="12192000" cy="6848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15"/>
          <p:cNvSpPr/>
          <p:nvPr/>
        </p:nvSpPr>
        <p:spPr>
          <a:xfrm>
            <a:off x="-1343025" y="2547938"/>
            <a:ext cx="43815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15"/>
          <p:cNvSpPr txBox="1">
            <a:spLocks noGrp="1"/>
          </p:cNvSpPr>
          <p:nvPr>
            <p:ph type="title"/>
          </p:nvPr>
        </p:nvSpPr>
        <p:spPr>
          <a:xfrm>
            <a:off x="2878644" y="1328738"/>
            <a:ext cx="5419185" cy="8953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Arial"/>
              <a:buNone/>
              <a:defRPr sz="24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2879760" y="2224088"/>
            <a:ext cx="5419185" cy="10156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100"/>
              <a:buNone/>
              <a:defRPr sz="11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35"/>
        <p:cNvGrpSpPr/>
        <p:nvPr/>
      </p:nvGrpSpPr>
      <p:grpSpPr>
        <a:xfrm>
          <a:off x="0" y="0"/>
          <a:ext cx="0" cy="0"/>
          <a:chOff x="0" y="0"/>
          <a:chExt cx="0" cy="0"/>
        </a:xfrm>
      </p:grpSpPr>
      <p:pic>
        <p:nvPicPr>
          <p:cNvPr id="36" name="Google Shape;36;p17"/>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7" name="Google Shape;37;p17"/>
          <p:cNvSpPr txBox="1">
            <a:spLocks noGrp="1"/>
          </p:cNvSpPr>
          <p:nvPr>
            <p:ph type="ctrTitle"/>
          </p:nvPr>
        </p:nvSpPr>
        <p:spPr>
          <a:xfrm>
            <a:off x="5077779" y="1996176"/>
            <a:ext cx="4914378" cy="16215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5077779" y="4302412"/>
            <a:ext cx="4914378" cy="3108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500"/>
              <a:buNone/>
              <a:defRPr sz="1500">
                <a:solidFill>
                  <a:schemeClr val="dk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body" idx="2"/>
          </p:nvPr>
        </p:nvSpPr>
        <p:spPr>
          <a:xfrm>
            <a:off x="5077780" y="4006141"/>
            <a:ext cx="4914378" cy="2962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500"/>
              <a:buNone/>
              <a:defRPr sz="1500" b="0">
                <a:solidFill>
                  <a:schemeClr val="dk1"/>
                </a:solidFill>
              </a:defRPr>
            </a:lvl1pPr>
            <a:lvl2pPr marL="914400" lvl="1" indent="-228600" algn="l">
              <a:lnSpc>
                <a:spcPct val="90000"/>
              </a:lnSpc>
              <a:spcBef>
                <a:spcPts val="500"/>
              </a:spcBef>
              <a:spcAft>
                <a:spcPts val="0"/>
              </a:spcAft>
              <a:buClr>
                <a:schemeClr val="dk1"/>
              </a:buClr>
              <a:buSzPts val="1600"/>
              <a:buNone/>
              <a:defRPr/>
            </a:lvl2pPr>
            <a:lvl3pPr marL="1371600" lvl="2" indent="-228600" algn="l">
              <a:lnSpc>
                <a:spcPct val="90000"/>
              </a:lnSpc>
              <a:spcBef>
                <a:spcPts val="500"/>
              </a:spcBef>
              <a:spcAft>
                <a:spcPts val="0"/>
              </a:spcAft>
              <a:buClr>
                <a:schemeClr val="dk1"/>
              </a:buClr>
              <a:buSzPts val="1400"/>
              <a:buNone/>
              <a:defRPr/>
            </a:lvl3pPr>
            <a:lvl4pPr marL="1828800" lvl="3" indent="-228600" algn="l">
              <a:lnSpc>
                <a:spcPct val="90000"/>
              </a:lnSpc>
              <a:spcBef>
                <a:spcPts val="500"/>
              </a:spcBef>
              <a:spcAft>
                <a:spcPts val="0"/>
              </a:spcAft>
              <a:buClr>
                <a:schemeClr val="dk1"/>
              </a:buClr>
              <a:buSzPts val="1200"/>
              <a:buNone/>
              <a:defRPr/>
            </a:lvl4pPr>
            <a:lvl5pPr marL="2286000" lvl="4" indent="-228600" algn="l">
              <a:lnSpc>
                <a:spcPct val="9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40"/>
        <p:cNvGrpSpPr/>
        <p:nvPr/>
      </p:nvGrpSpPr>
      <p:grpSpPr>
        <a:xfrm>
          <a:off x="0" y="0"/>
          <a:ext cx="0" cy="0"/>
          <a:chOff x="0" y="0"/>
          <a:chExt cx="0" cy="0"/>
        </a:xfrm>
      </p:grpSpPr>
      <p:sp>
        <p:nvSpPr>
          <p:cNvPr id="41" name="Google Shape;41;p18"/>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8"/>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30200" algn="l">
              <a:lnSpc>
                <a:spcPct val="90000"/>
              </a:lnSpc>
              <a:spcBef>
                <a:spcPts val="500"/>
              </a:spcBef>
              <a:spcAft>
                <a:spcPts val="0"/>
              </a:spcAft>
              <a:buClr>
                <a:schemeClr val="dk1"/>
              </a:buClr>
              <a:buSzPts val="16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04800" algn="l">
              <a:lnSpc>
                <a:spcPct val="90000"/>
              </a:lnSpc>
              <a:spcBef>
                <a:spcPts val="500"/>
              </a:spcBef>
              <a:spcAft>
                <a:spcPts val="0"/>
              </a:spcAft>
              <a:buClr>
                <a:schemeClr val="dk1"/>
              </a:buClr>
              <a:buSzPts val="1200"/>
              <a:buChar char="•"/>
              <a:defRPr/>
            </a:lvl4pPr>
            <a:lvl5pPr marL="2286000" lvl="4" indent="-304800" algn="l">
              <a:lnSpc>
                <a:spcPct val="9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3"/>
        <p:cNvGrpSpPr/>
        <p:nvPr/>
      </p:nvGrpSpPr>
      <p:grpSpPr>
        <a:xfrm>
          <a:off x="0" y="0"/>
          <a:ext cx="0" cy="0"/>
          <a:chOff x="0" y="0"/>
          <a:chExt cx="0" cy="0"/>
        </a:xfrm>
      </p:grpSpPr>
      <p:pic>
        <p:nvPicPr>
          <p:cNvPr id="54" name="Google Shape;54;g5af79b7ce2_1_1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 name="Google Shape;55;g5af79b7ce2_1_139"/>
          <p:cNvSpPr txBox="1">
            <a:spLocks noGrp="1"/>
          </p:cNvSpPr>
          <p:nvPr>
            <p:ph type="subTitle" idx="1"/>
          </p:nvPr>
        </p:nvSpPr>
        <p:spPr>
          <a:xfrm>
            <a:off x="4661580" y="2778950"/>
            <a:ext cx="5393400" cy="444900"/>
          </a:xfrm>
          <a:prstGeom prst="rect">
            <a:avLst/>
          </a:prstGeom>
          <a:noFill/>
          <a:ln>
            <a:noFill/>
          </a:ln>
        </p:spPr>
        <p:txBody>
          <a:bodyPr spcFirstLastPara="1" wrap="square" lIns="91425" tIns="45700" rIns="91425" bIns="45700" anchor="ctr" anchorCtr="0"/>
          <a:lstStyle>
            <a:lvl1pPr lvl="0" algn="l" rtl="0">
              <a:lnSpc>
                <a:spcPct val="90000"/>
              </a:lnSpc>
              <a:spcBef>
                <a:spcPts val="1000"/>
              </a:spcBef>
              <a:spcAft>
                <a:spcPts val="0"/>
              </a:spcAft>
              <a:buClr>
                <a:schemeClr val="dk1"/>
              </a:buClr>
              <a:buSzPts val="2000"/>
              <a:buNone/>
              <a:defRPr sz="2000">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6" name="Google Shape;56;g5af79b7ce2_1_139"/>
          <p:cNvSpPr txBox="1">
            <a:spLocks noGrp="1"/>
          </p:cNvSpPr>
          <p:nvPr>
            <p:ph type="ctrTitle"/>
          </p:nvPr>
        </p:nvSpPr>
        <p:spPr>
          <a:xfrm>
            <a:off x="4663168" y="1534535"/>
            <a:ext cx="5393400" cy="1233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4000"/>
              <a:buFont typeface="Arial"/>
              <a:buNone/>
              <a:defRPr sz="40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g5af79b7ce2_1_139"/>
          <p:cNvSpPr txBox="1">
            <a:spLocks noGrp="1"/>
          </p:cNvSpPr>
          <p:nvPr>
            <p:ph type="body" idx="2"/>
          </p:nvPr>
        </p:nvSpPr>
        <p:spPr>
          <a:xfrm>
            <a:off x="4663168" y="4339468"/>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g5af79b7ce2_1_139"/>
          <p:cNvSpPr txBox="1">
            <a:spLocks noGrp="1"/>
          </p:cNvSpPr>
          <p:nvPr>
            <p:ph type="body" idx="3"/>
          </p:nvPr>
        </p:nvSpPr>
        <p:spPr>
          <a:xfrm>
            <a:off x="4663167" y="4635739"/>
            <a:ext cx="5393400" cy="296400"/>
          </a:xfrm>
          <a:prstGeom prst="rect">
            <a:avLst/>
          </a:prstGeom>
          <a:noFill/>
          <a:ln>
            <a:noFill/>
          </a:ln>
        </p:spPr>
        <p:txBody>
          <a:bodyPr spcFirstLastPara="1" wrap="square" lIns="91425" tIns="45700" rIns="91425" bIns="45700" anchor="ctr" anchorCtr="0"/>
          <a:lstStyle>
            <a:lvl1pPr marL="457200" lvl="0" indent="-228600" algn="l" rtl="0">
              <a:lnSpc>
                <a:spcPct val="90000"/>
              </a:lnSpc>
              <a:spcBef>
                <a:spcPts val="1000"/>
              </a:spcBef>
              <a:spcAft>
                <a:spcPts val="0"/>
              </a:spcAft>
              <a:buClr>
                <a:schemeClr val="dk1"/>
              </a:buClr>
              <a:buSzPts val="1500"/>
              <a:buNone/>
              <a:defRPr sz="1500" b="0">
                <a:solidFill>
                  <a:schemeClr val="dk1"/>
                </a:solidFill>
              </a:defRPr>
            </a:lvl1pPr>
            <a:lvl2pPr marL="914400" lvl="1" indent="-228600" algn="l" rtl="0">
              <a:lnSpc>
                <a:spcPct val="90000"/>
              </a:lnSpc>
              <a:spcBef>
                <a:spcPts val="500"/>
              </a:spcBef>
              <a:spcAft>
                <a:spcPts val="0"/>
              </a:spcAft>
              <a:buClr>
                <a:schemeClr val="dk1"/>
              </a:buClr>
              <a:buSzPts val="1600"/>
              <a:buNone/>
              <a:defRPr/>
            </a:lvl2pPr>
            <a:lvl3pPr marL="1371600" lvl="2" indent="-228600" algn="l" rtl="0">
              <a:lnSpc>
                <a:spcPct val="90000"/>
              </a:lnSpc>
              <a:spcBef>
                <a:spcPts val="500"/>
              </a:spcBef>
              <a:spcAft>
                <a:spcPts val="0"/>
              </a:spcAft>
              <a:buClr>
                <a:schemeClr val="dk1"/>
              </a:buClr>
              <a:buSzPts val="1400"/>
              <a:buNone/>
              <a:defRPr/>
            </a:lvl3pPr>
            <a:lvl4pPr marL="1828800" lvl="3" indent="-228600" algn="l" rtl="0">
              <a:lnSpc>
                <a:spcPct val="90000"/>
              </a:lnSpc>
              <a:spcBef>
                <a:spcPts val="500"/>
              </a:spcBef>
              <a:spcAft>
                <a:spcPts val="0"/>
              </a:spcAft>
              <a:buClr>
                <a:schemeClr val="dk1"/>
              </a:buClr>
              <a:buSzPts val="1200"/>
              <a:buNone/>
              <a:defRPr/>
            </a:lvl4pPr>
            <a:lvl5pPr marL="2286000" lvl="4" indent="-228600" algn="l" rtl="0">
              <a:lnSpc>
                <a:spcPct val="90000"/>
              </a:lnSpc>
              <a:spcBef>
                <a:spcPts val="500"/>
              </a:spcBef>
              <a:spcAft>
                <a:spcPts val="0"/>
              </a:spcAft>
              <a:buClr>
                <a:schemeClr val="dk1"/>
              </a:buClr>
              <a:buSzPts val="12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 name="Google Shape;59;g5af79b7ce2_1_139"/>
          <p:cNvSpPr/>
          <p:nvPr/>
        </p:nvSpPr>
        <p:spPr>
          <a:xfrm>
            <a:off x="4750526" y="3736766"/>
            <a:ext cx="914400" cy="60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61"/>
        <p:cNvGrpSpPr/>
        <p:nvPr/>
      </p:nvGrpSpPr>
      <p:grpSpPr>
        <a:xfrm>
          <a:off x="0" y="0"/>
          <a:ext cx="0" cy="0"/>
          <a:chOff x="0" y="0"/>
          <a:chExt cx="0" cy="0"/>
        </a:xfrm>
      </p:grpSpPr>
      <p:pic>
        <p:nvPicPr>
          <p:cNvPr id="62" name="Google Shape;62;g5af79b7ce2_1_147"/>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3" name="Google Shape;63;g5af79b7ce2_1_147"/>
          <p:cNvSpPr/>
          <p:nvPr/>
        </p:nvSpPr>
        <p:spPr>
          <a:xfrm>
            <a:off x="0" y="3176"/>
            <a:ext cx="12192000" cy="68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g5af79b7ce2_1_147"/>
          <p:cNvSpPr/>
          <p:nvPr/>
        </p:nvSpPr>
        <p:spPr>
          <a:xfrm>
            <a:off x="-1343025" y="2547938"/>
            <a:ext cx="438300"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g5af79b7ce2_1_147"/>
          <p:cNvSpPr txBox="1">
            <a:spLocks noGrp="1"/>
          </p:cNvSpPr>
          <p:nvPr>
            <p:ph type="title"/>
          </p:nvPr>
        </p:nvSpPr>
        <p:spPr>
          <a:xfrm>
            <a:off x="2878644" y="1328738"/>
            <a:ext cx="5419200" cy="895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Arial"/>
              <a:buNone/>
              <a:defRPr sz="2400" b="1">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g5af79b7ce2_1_147"/>
          <p:cNvSpPr txBox="1">
            <a:spLocks noGrp="1"/>
          </p:cNvSpPr>
          <p:nvPr>
            <p:ph type="body" idx="1"/>
          </p:nvPr>
        </p:nvSpPr>
        <p:spPr>
          <a:xfrm>
            <a:off x="2879760" y="2224088"/>
            <a:ext cx="5419200" cy="1015500"/>
          </a:xfrm>
          <a:prstGeom prst="rect">
            <a:avLst/>
          </a:prstGeom>
          <a:noFill/>
          <a:ln>
            <a:noFill/>
          </a:ln>
        </p:spPr>
        <p:txBody>
          <a:bodyPr spcFirstLastPara="1" wrap="square" lIns="91425" tIns="45700" rIns="91425" bIns="45700" anchor="t" anchorCtr="0"/>
          <a:lstStyle>
            <a:lvl1pPr marL="457200" lvl="0" indent="-228600" algn="l" rtl="0">
              <a:lnSpc>
                <a:spcPct val="100000"/>
              </a:lnSpc>
              <a:spcBef>
                <a:spcPts val="1000"/>
              </a:spcBef>
              <a:spcAft>
                <a:spcPts val="0"/>
              </a:spcAft>
              <a:buClr>
                <a:schemeClr val="dk1"/>
              </a:buClr>
              <a:buSzPts val="1100"/>
              <a:buNone/>
              <a:defRPr sz="11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2"/>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2"/>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g5af79b7ce2_1_132"/>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5af79b7ce2_1_132"/>
          <p:cNvSpPr txBox="1">
            <a:spLocks noGrp="1"/>
          </p:cNvSpPr>
          <p:nvPr>
            <p:ph type="body" idx="1"/>
          </p:nvPr>
        </p:nvSpPr>
        <p:spPr>
          <a:xfrm>
            <a:off x="669924" y="1123950"/>
            <a:ext cx="10850700" cy="5019600"/>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9" name="Google Shape;49;g5af79b7ce2_1_132"/>
          <p:cNvCxnSpPr/>
          <p:nvPr/>
        </p:nvCxnSpPr>
        <p:spPr>
          <a:xfrm>
            <a:off x="669924" y="1028700"/>
            <a:ext cx="10850700" cy="0"/>
          </a:xfrm>
          <a:prstGeom prst="straightConnector1">
            <a:avLst/>
          </a:prstGeom>
          <a:noFill/>
          <a:ln w="9525" cap="flat" cmpd="sng">
            <a:solidFill>
              <a:srgbClr val="7F7F7F"/>
            </a:solidFill>
            <a:prstDash val="solid"/>
            <a:miter lim="800000"/>
            <a:headEnd type="none" w="sm" len="sm"/>
            <a:tailEnd type="none" w="sm" len="sm"/>
          </a:ln>
        </p:spPr>
      </p:cxnSp>
      <p:sp>
        <p:nvSpPr>
          <p:cNvPr id="50" name="Google Shape;50;g5af79b7ce2_1_132"/>
          <p:cNvSpPr txBox="1">
            <a:spLocks noGrp="1"/>
          </p:cNvSpPr>
          <p:nvPr>
            <p:ph type="dt" idx="10"/>
          </p:nvPr>
        </p:nvSpPr>
        <p:spPr>
          <a:xfrm>
            <a:off x="5401732" y="6240463"/>
            <a:ext cx="1388400" cy="2064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1" name="Google Shape;51;g5af79b7ce2_1_132"/>
          <p:cNvSpPr txBox="1">
            <a:spLocks noGrp="1"/>
          </p:cNvSpPr>
          <p:nvPr>
            <p:ph type="ftr" idx="11"/>
          </p:nvPr>
        </p:nvSpPr>
        <p:spPr>
          <a:xfrm>
            <a:off x="669924" y="6240463"/>
            <a:ext cx="4140300" cy="2064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2" name="Google Shape;52;g5af79b7ce2_1_132"/>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Fighter909/ECE-143-Group-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pandas-dataframe-fillna"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slide" Target="slide3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climate.nasa.gov/news/2876/new-studies-increase-confidence-in-nasas-measure-of-earths-tempera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wunderground.com/history/daily/us/ca/san-diego/KSAN/date/2019-4-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4663175" y="2530950"/>
            <a:ext cx="5787000" cy="123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US" dirty="0"/>
              <a:t>Climate Study for the United States </a:t>
            </a:r>
            <a:endParaRPr dirty="0"/>
          </a:p>
        </p:txBody>
      </p:sp>
      <p:sp>
        <p:nvSpPr>
          <p:cNvPr id="88" name="Google Shape;88;p1"/>
          <p:cNvSpPr txBox="1">
            <a:spLocks noGrp="1"/>
          </p:cNvSpPr>
          <p:nvPr>
            <p:ph type="body" idx="2"/>
          </p:nvPr>
        </p:nvSpPr>
        <p:spPr>
          <a:xfrm>
            <a:off x="4663175" y="3764850"/>
            <a:ext cx="6452700" cy="1435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SzPts val="1500"/>
              <a:buNone/>
            </a:pPr>
            <a:r>
              <a:rPr lang="en-US" b="1"/>
              <a:t>Team 10</a:t>
            </a:r>
            <a:endParaRPr b="1"/>
          </a:p>
          <a:p>
            <a:pPr marL="0" marR="0" lvl="0" indent="0" algn="l" rtl="0">
              <a:lnSpc>
                <a:spcPct val="90000"/>
              </a:lnSpc>
              <a:spcBef>
                <a:spcPts val="0"/>
              </a:spcBef>
              <a:spcAft>
                <a:spcPts val="0"/>
              </a:spcAft>
              <a:buClr>
                <a:srgbClr val="000000"/>
              </a:buClr>
              <a:buSzPts val="1500"/>
              <a:buFont typeface="Arial"/>
              <a:buNone/>
            </a:pPr>
            <a:endParaRPr b="1"/>
          </a:p>
          <a:p>
            <a:pPr marL="0" marR="0" lvl="0" indent="0" algn="l" rtl="0">
              <a:lnSpc>
                <a:spcPct val="90000"/>
              </a:lnSpc>
              <a:spcBef>
                <a:spcPts val="0"/>
              </a:spcBef>
              <a:spcAft>
                <a:spcPts val="0"/>
              </a:spcAft>
              <a:buSzPts val="1500"/>
              <a:buNone/>
            </a:pPr>
            <a:r>
              <a:rPr lang="en-US" b="1"/>
              <a:t>Member: Fan Wang, Pengkun Li, Aman Goyal</a:t>
            </a:r>
            <a:endParaRPr b="1"/>
          </a:p>
          <a:p>
            <a:pPr marL="0" marR="0" lvl="0" indent="0" algn="l" rtl="0">
              <a:lnSpc>
                <a:spcPct val="90000"/>
              </a:lnSpc>
              <a:spcBef>
                <a:spcPts val="0"/>
              </a:spcBef>
              <a:spcAft>
                <a:spcPts val="0"/>
              </a:spcAft>
              <a:buSzPts val="1500"/>
              <a:buNone/>
            </a:pPr>
            <a:endParaRPr b="1"/>
          </a:p>
          <a:p>
            <a:pPr marL="0" marR="0" lvl="0" indent="0" algn="l" rtl="0">
              <a:lnSpc>
                <a:spcPct val="90000"/>
              </a:lnSpc>
              <a:spcBef>
                <a:spcPts val="0"/>
              </a:spcBef>
              <a:spcAft>
                <a:spcPts val="0"/>
              </a:spcAft>
              <a:buSzPts val="1500"/>
              <a:buNone/>
            </a:pPr>
            <a:r>
              <a:rPr lang="en-US" b="1"/>
              <a:t>GitHub: </a:t>
            </a:r>
            <a:r>
              <a:rPr lang="en-US" b="1">
                <a:solidFill>
                  <a:schemeClr val="hlink"/>
                </a:solidFill>
                <a:uFill>
                  <a:noFill/>
                </a:uFill>
                <a:hlinkClick r:id="rId3"/>
              </a:rPr>
              <a:t>https://github.com/WFighter909/ECE-143-Group-10</a:t>
            </a:r>
            <a:endParaRPr b="1"/>
          </a:p>
          <a:p>
            <a:pPr marL="0" lvl="0" indent="0" algn="l" rtl="0">
              <a:lnSpc>
                <a:spcPct val="90000"/>
              </a:lnSpc>
              <a:spcBef>
                <a:spcPts val="0"/>
              </a:spcBef>
              <a:spcAft>
                <a:spcPts val="0"/>
              </a:spcAft>
              <a:buSzPts val="1500"/>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5ab5be6871_3_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Data Cleaning and Missing Data Filling</a:t>
            </a:r>
            <a:endParaRPr/>
          </a:p>
        </p:txBody>
      </p:sp>
      <p:sp>
        <p:nvSpPr>
          <p:cNvPr id="167" name="Google Shape;167;g5ab5be6871_3_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168" name="Google Shape;168;g5ab5be6871_3_1"/>
          <p:cNvSpPr txBox="1"/>
          <p:nvPr/>
        </p:nvSpPr>
        <p:spPr>
          <a:xfrm>
            <a:off x="1456500" y="1215425"/>
            <a:ext cx="9279000" cy="23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0" i="0" u="none" strike="noStrike" cap="none" dirty="0" err="1">
                <a:solidFill>
                  <a:srgbClr val="24292E"/>
                </a:solidFill>
                <a:highlight>
                  <a:srgbClr val="FFFFFF"/>
                </a:highlight>
                <a:latin typeface="Arial"/>
                <a:ea typeface="Arial"/>
                <a:cs typeface="Arial"/>
                <a:sym typeface="Arial"/>
              </a:rPr>
              <a:t>missing_values</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D73A49"/>
                </a:solidFill>
                <a:highlight>
                  <a:srgbClr val="FFFFFF"/>
                </a:highlight>
                <a:latin typeface="Arial"/>
                <a:ea typeface="Arial"/>
                <a:cs typeface="Arial"/>
                <a:sym typeface="Arial"/>
              </a:rPr>
              <a:t>= </a:t>
            </a:r>
            <a:r>
              <a:rPr lang="en-US" sz="2400" b="0" i="0" u="none" strike="noStrike" cap="none" dirty="0">
                <a:solidFill>
                  <a:srgbClr val="24292E"/>
                </a:solidFill>
                <a:highlight>
                  <a:srgbClr val="FFFFFF"/>
                </a:highlight>
                <a:latin typeface="Arial"/>
                <a:ea typeface="Arial"/>
                <a:cs typeface="Arial"/>
                <a:sym typeface="Arial"/>
              </a:rPr>
              <a:t>[</a:t>
            </a:r>
            <a:r>
              <a:rPr lang="en-US" sz="2400" b="0" i="0" u="none" strike="noStrike" cap="none" dirty="0">
                <a:solidFill>
                  <a:srgbClr val="032F62"/>
                </a:solidFill>
                <a:highlight>
                  <a:srgbClr val="FFFFFF"/>
                </a:highlight>
                <a:latin typeface="Arial"/>
                <a:ea typeface="Arial"/>
                <a:cs typeface="Arial"/>
                <a:sym typeface="Arial"/>
              </a:rPr>
              <a:t>"n/a"</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err="1">
                <a:solidFill>
                  <a:srgbClr val="032F62"/>
                </a:solidFill>
                <a:highlight>
                  <a:srgbClr val="FFFFFF"/>
                </a:highlight>
                <a:latin typeface="Arial"/>
                <a:ea typeface="Arial"/>
                <a:cs typeface="Arial"/>
                <a:sym typeface="Arial"/>
              </a:rPr>
              <a:t>na</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05CC5"/>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 </a:t>
            </a:r>
            <a:r>
              <a:rPr lang="en-US" sz="2400" b="0" i="0" u="none" strike="noStrike" cap="none" dirty="0">
                <a:solidFill>
                  <a:srgbClr val="032F62"/>
                </a:solidFill>
                <a:highlight>
                  <a:srgbClr val="FFFFFF"/>
                </a:highlight>
                <a:latin typeface="Arial"/>
                <a:ea typeface="Arial"/>
                <a:cs typeface="Arial"/>
                <a:sym typeface="Arial"/>
              </a:rPr>
              <a:t>'None'</a:t>
            </a:r>
            <a:r>
              <a:rPr lang="en-US" sz="2400" b="0" i="0" u="none" strike="noStrike" cap="none" dirty="0">
                <a:solidFill>
                  <a:srgbClr val="24292E"/>
                </a:solidFill>
                <a:highlight>
                  <a:srgbClr val="FFFFFF"/>
                </a:highlight>
                <a:latin typeface="Arial"/>
                <a:ea typeface="Arial"/>
                <a:cs typeface="Arial"/>
                <a:sym typeface="Arial"/>
              </a:rPr>
              <a:t>]</a:t>
            </a:r>
            <a:endParaRPr sz="2400" b="0" i="0" u="none" strike="noStrike" cap="none" dirty="0">
              <a:solidFill>
                <a:srgbClr val="24292E"/>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rgbClr val="24292E"/>
              </a:solidFill>
              <a:highlight>
                <a:srgbClr val="FFFFFF"/>
              </a:highlight>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i="0" u="none" strike="noStrike" cap="none" dirty="0">
                <a:solidFill>
                  <a:schemeClr val="dk1"/>
                </a:solidFill>
                <a:latin typeface="Arial"/>
                <a:ea typeface="Arial"/>
                <a:cs typeface="Arial"/>
                <a:sym typeface="Arial"/>
              </a:rPr>
              <a:t>use forward-fill to fill the missing values:</a:t>
            </a:r>
            <a:endParaRPr lang="en-US" sz="2400" b="1" i="0" u="none" strike="noStrike" cap="none" dirty="0">
              <a:solidFill>
                <a:schemeClr val="dk1"/>
              </a:solidFill>
              <a:latin typeface="Arial"/>
              <a:ea typeface="Arial"/>
              <a:cs typeface="Arial"/>
              <a:sym typeface="Arial"/>
            </a:endParaRPr>
          </a:p>
          <a:p>
            <a:pPr marL="139700" marR="38100" lvl="0" indent="0" algn="ctr" rtl="0">
              <a:lnSpc>
                <a:spcPct val="115000"/>
              </a:lnSpc>
              <a:spcBef>
                <a:spcPts val="0"/>
              </a:spcBef>
              <a:spcAft>
                <a:spcPts val="0"/>
              </a:spcAft>
              <a:buClr>
                <a:schemeClr val="dk1"/>
              </a:buClr>
              <a:buSzPts val="1100"/>
              <a:buFont typeface="Arial"/>
              <a:buNone/>
            </a:pPr>
            <a:r>
              <a:rPr lang="en-US" sz="2400" b="0" i="0" u="none" strike="noStrike" cap="none" dirty="0" err="1">
                <a:solidFill>
                  <a:srgbClr val="212224"/>
                </a:solidFill>
                <a:latin typeface="Arial"/>
                <a:ea typeface="Arial"/>
                <a:cs typeface="Arial"/>
                <a:sym typeface="Arial"/>
              </a:rPr>
              <a:t>pandas.DataFrame.fillna</a:t>
            </a:r>
            <a:r>
              <a:rPr lang="en-US" sz="2400" b="0" i="0" u="none" strike="noStrike" cap="none" dirty="0">
                <a:solidFill>
                  <a:schemeClr val="dk1"/>
                </a:solidFill>
                <a:highlight>
                  <a:srgbClr val="FFFFFF"/>
                </a:highlight>
                <a:latin typeface="Arial"/>
                <a:ea typeface="Arial"/>
                <a:cs typeface="Arial"/>
                <a:sym typeface="Arial"/>
              </a:rPr>
              <a:t>(</a:t>
            </a:r>
            <a:r>
              <a:rPr lang="en-US" sz="2400" b="0" i="0" u="none" strike="noStrike" cap="none" dirty="0">
                <a:solidFill>
                  <a:srgbClr val="660099"/>
                </a:solidFill>
                <a:highlight>
                  <a:srgbClr val="FFFFFF"/>
                </a:highlight>
                <a:latin typeface="Arial"/>
                <a:ea typeface="Arial"/>
                <a:cs typeface="Arial"/>
                <a:sym typeface="Arial"/>
              </a:rPr>
              <a:t>method</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8080"/>
                </a:solidFill>
                <a:highlight>
                  <a:srgbClr val="FFFFFF"/>
                </a:highlight>
                <a:latin typeface="Arial"/>
                <a:ea typeface="Arial"/>
                <a:cs typeface="Arial"/>
                <a:sym typeface="Arial"/>
              </a:rPr>
              <a:t>"</a:t>
            </a:r>
            <a:r>
              <a:rPr lang="en-US" sz="2400" b="1" i="0" u="none" strike="noStrike" cap="none" dirty="0" err="1">
                <a:solidFill>
                  <a:srgbClr val="008080"/>
                </a:solidFill>
                <a:highlight>
                  <a:srgbClr val="FFFFFF"/>
                </a:highlight>
                <a:latin typeface="Arial"/>
                <a:ea typeface="Arial"/>
                <a:cs typeface="Arial"/>
                <a:sym typeface="Arial"/>
              </a:rPr>
              <a:t>ffill</a:t>
            </a:r>
            <a:r>
              <a:rPr lang="en-US" sz="2400" b="1" i="0" u="none" strike="noStrike" cap="none" dirty="0">
                <a:solidFill>
                  <a:srgbClr val="008080"/>
                </a:solidFill>
                <a:highlight>
                  <a:srgbClr val="FFFFFF"/>
                </a:highlight>
                <a:latin typeface="Arial"/>
                <a:ea typeface="Arial"/>
                <a:cs typeface="Arial"/>
                <a:sym typeface="Arial"/>
              </a:rPr>
              <a:t>"</a:t>
            </a:r>
            <a:r>
              <a:rPr lang="en-US" sz="2400" b="0" i="0" u="none" strike="noStrike" cap="none" dirty="0">
                <a:solidFill>
                  <a:schemeClr val="dk1"/>
                </a:solidFill>
                <a:highlight>
                  <a:srgbClr val="FFFFFF"/>
                </a:highlight>
                <a:latin typeface="Arial"/>
                <a:ea typeface="Arial"/>
                <a:cs typeface="Arial"/>
                <a:sym typeface="Arial"/>
              </a:rPr>
              <a:t>, </a:t>
            </a:r>
            <a:r>
              <a:rPr lang="en-US" sz="2400" b="0" i="0" u="none" strike="noStrike" cap="none" dirty="0" err="1">
                <a:solidFill>
                  <a:srgbClr val="660099"/>
                </a:solidFill>
                <a:highlight>
                  <a:srgbClr val="FFFFFF"/>
                </a:highlight>
                <a:latin typeface="Arial"/>
                <a:ea typeface="Arial"/>
                <a:cs typeface="Arial"/>
                <a:sym typeface="Arial"/>
              </a:rPr>
              <a:t>inplace</a:t>
            </a:r>
            <a:r>
              <a:rPr lang="en-US" sz="2400" b="0" i="0" u="none" strike="noStrike" cap="none" dirty="0">
                <a:solidFill>
                  <a:schemeClr val="dk1"/>
                </a:solidFill>
                <a:highlight>
                  <a:srgbClr val="FFFFFF"/>
                </a:highlight>
                <a:latin typeface="Arial"/>
                <a:ea typeface="Arial"/>
                <a:cs typeface="Arial"/>
                <a:sym typeface="Arial"/>
              </a:rPr>
              <a:t>=</a:t>
            </a:r>
            <a:r>
              <a:rPr lang="en-US" sz="2400" b="1" i="0" u="none" strike="noStrike" cap="none" dirty="0">
                <a:solidFill>
                  <a:srgbClr val="000080"/>
                </a:solidFill>
                <a:highlight>
                  <a:srgbClr val="FFFFFF"/>
                </a:highlight>
                <a:latin typeface="Arial"/>
                <a:ea typeface="Arial"/>
                <a:cs typeface="Arial"/>
                <a:sym typeface="Arial"/>
              </a:rPr>
              <a:t>True</a:t>
            </a:r>
            <a:r>
              <a:rPr lang="en-US" sz="2400" b="0" i="0" u="none" strike="noStrike" cap="none" dirty="0">
                <a:solidFill>
                  <a:schemeClr val="dk1"/>
                </a:solidFill>
                <a:highlight>
                  <a:srgbClr val="FFFFFF"/>
                </a:highlight>
                <a:latin typeface="Arial"/>
                <a:ea typeface="Arial"/>
                <a:cs typeface="Arial"/>
                <a:sym typeface="Arial"/>
              </a:rPr>
              <a:t>)</a:t>
            </a:r>
            <a:endParaRPr sz="2400" b="0" i="0" u="sng" strike="noStrike" cap="none" dirty="0">
              <a:solidFill>
                <a:srgbClr val="C60F0F"/>
              </a:solidFill>
              <a:latin typeface="Arial"/>
              <a:ea typeface="Arial"/>
              <a:cs typeface="Arial"/>
              <a:sym typeface="Arial"/>
              <a:hlinkClick r:id="rId3"/>
            </a:endParaRPr>
          </a:p>
          <a:p>
            <a:pPr marL="457200" marR="0" lvl="0" indent="0" algn="just" rtl="0">
              <a:lnSpc>
                <a:spcPct val="100000"/>
              </a:lnSpc>
              <a:spcBef>
                <a:spcPts val="80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rgbClr val="24292E"/>
              </a:solidFill>
              <a:highlight>
                <a:srgbClr val="FFFFFF"/>
              </a:highlight>
              <a:latin typeface="Arial"/>
              <a:ea typeface="Arial"/>
              <a:cs typeface="Arial"/>
              <a:sym typeface="Arial"/>
            </a:endParaRPr>
          </a:p>
        </p:txBody>
      </p:sp>
      <p:pic>
        <p:nvPicPr>
          <p:cNvPr id="169" name="Google Shape;169;g5ab5be6871_3_1"/>
          <p:cNvPicPr preferRelativeResize="0"/>
          <p:nvPr/>
        </p:nvPicPr>
        <p:blipFill rotWithShape="1">
          <a:blip r:embed="rId4">
            <a:alphaModFix/>
          </a:blip>
          <a:srcRect/>
          <a:stretch/>
        </p:blipFill>
        <p:spPr>
          <a:xfrm>
            <a:off x="2072475" y="3454125"/>
            <a:ext cx="2176349" cy="3278274"/>
          </a:xfrm>
          <a:prstGeom prst="rect">
            <a:avLst/>
          </a:prstGeom>
          <a:noFill/>
          <a:ln>
            <a:noFill/>
          </a:ln>
        </p:spPr>
      </p:pic>
      <p:pic>
        <p:nvPicPr>
          <p:cNvPr id="170" name="Google Shape;170;g5ab5be6871_3_1"/>
          <p:cNvPicPr preferRelativeResize="0"/>
          <p:nvPr/>
        </p:nvPicPr>
        <p:blipFill rotWithShape="1">
          <a:blip r:embed="rId5">
            <a:alphaModFix/>
          </a:blip>
          <a:srcRect/>
          <a:stretch/>
        </p:blipFill>
        <p:spPr>
          <a:xfrm>
            <a:off x="6925850" y="3461013"/>
            <a:ext cx="2176350" cy="3264512"/>
          </a:xfrm>
          <a:prstGeom prst="rect">
            <a:avLst/>
          </a:prstGeom>
          <a:noFill/>
          <a:ln>
            <a:noFill/>
          </a:ln>
        </p:spPr>
      </p:pic>
      <p:cxnSp>
        <p:nvCxnSpPr>
          <p:cNvPr id="171" name="Google Shape;171;g5ab5be6871_3_1"/>
          <p:cNvCxnSpPr/>
          <p:nvPr/>
        </p:nvCxnSpPr>
        <p:spPr>
          <a:xfrm>
            <a:off x="5105000" y="4766500"/>
            <a:ext cx="900300" cy="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5ab0f4df4d_0_34"/>
          <p:cNvSpPr txBox="1">
            <a:spLocks noGrp="1"/>
          </p:cNvSpPr>
          <p:nvPr>
            <p:ph type="title"/>
          </p:nvPr>
        </p:nvSpPr>
        <p:spPr>
          <a:xfrm>
            <a:off x="2535675" y="1988275"/>
            <a:ext cx="10318500" cy="9489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None/>
            </a:pPr>
            <a:r>
              <a:rPr lang="en-US" sz="3600"/>
              <a:t>Comparison between West and East Coast</a:t>
            </a:r>
            <a:endParaRPr sz="3600"/>
          </a:p>
        </p:txBody>
      </p:sp>
      <p:sp>
        <p:nvSpPr>
          <p:cNvPr id="177" name="Google Shape;177;g5ab0f4df4d_0_34"/>
          <p:cNvSpPr/>
          <p:nvPr/>
        </p:nvSpPr>
        <p:spPr>
          <a:xfrm>
            <a:off x="1496982" y="1987531"/>
            <a:ext cx="753484" cy="649654"/>
          </a:xfrm>
          <a:prstGeom prst="rect">
            <a:avLst/>
          </a:prstGeom>
        </p:spPr>
        <p:txBody>
          <a:bodyPr>
            <a:prstTxWarp prst="textPlain">
              <a:avLst/>
            </a:prstTxWarp>
          </a:bodyPr>
          <a:lstStyle/>
          <a:p>
            <a:pPr lvl="0" algn="l"/>
            <a:r>
              <a:rPr b="0" i="0">
                <a:ln>
                  <a:noFill/>
                </a:ln>
                <a:solidFill>
                  <a:schemeClr val="accent1"/>
                </a:solidFill>
                <a:latin typeface="Impact"/>
              </a:rPr>
              <a:t>/03</a:t>
            </a:r>
          </a:p>
        </p:txBody>
      </p:sp>
      <p:sp>
        <p:nvSpPr>
          <p:cNvPr id="178" name="Google Shape;178;g5ab0f4df4d_0_34"/>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5ab5be6871_0_24"/>
          <p:cNvSpPr txBox="1">
            <a:spLocks noGrp="1"/>
          </p:cNvSpPr>
          <p:nvPr>
            <p:ph type="title"/>
          </p:nvPr>
        </p:nvSpPr>
        <p:spPr>
          <a:xfrm>
            <a:off x="670649"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The Distribution of Selected Cities</a:t>
            </a:r>
            <a:endParaRPr/>
          </a:p>
        </p:txBody>
      </p:sp>
      <p:sp>
        <p:nvSpPr>
          <p:cNvPr id="185" name="Google Shape;185;g5ab5be6871_0_24"/>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12</a:t>
            </a:fld>
            <a:endParaRPr/>
          </a:p>
        </p:txBody>
      </p:sp>
      <p:pic>
        <p:nvPicPr>
          <p:cNvPr id="186" name="Google Shape;186;g5ab5be6871_0_24"/>
          <p:cNvPicPr preferRelativeResize="0"/>
          <p:nvPr/>
        </p:nvPicPr>
        <p:blipFill rotWithShape="1">
          <a:blip r:embed="rId3">
            <a:alphaModFix/>
          </a:blip>
          <a:srcRect l="12093" t="35979" r="9885" b="34697"/>
          <a:stretch/>
        </p:blipFill>
        <p:spPr>
          <a:xfrm>
            <a:off x="640080" y="1130300"/>
            <a:ext cx="10972799" cy="5486403"/>
          </a:xfrm>
          <a:prstGeom prst="rect">
            <a:avLst/>
          </a:prstGeom>
          <a:noFill/>
          <a:ln>
            <a:noFill/>
          </a:ln>
        </p:spPr>
      </p:pic>
      <p:sp>
        <p:nvSpPr>
          <p:cNvPr id="187" name="Google Shape;187;g5ab5be6871_0_24"/>
          <p:cNvSpPr txBox="1"/>
          <p:nvPr/>
        </p:nvSpPr>
        <p:spPr>
          <a:xfrm>
            <a:off x="6626500" y="634200"/>
            <a:ext cx="21558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4" action="ppaction://hlinksldjump"/>
              </a:rPr>
              <a:t>city code reference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5af79b7ce2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Comparison -- Year wise </a:t>
            </a:r>
            <a:endParaRPr/>
          </a:p>
        </p:txBody>
      </p:sp>
      <p:sp>
        <p:nvSpPr>
          <p:cNvPr id="194" name="Google Shape;194;g5af79b7ce2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
        <p:nvSpPr>
          <p:cNvPr id="195" name="Google Shape;195;g5af79b7ce2_1_0"/>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196" name="Google Shape;196;g5af79b7ce2_1_0"/>
          <p:cNvPicPr preferRelativeResize="0"/>
          <p:nvPr/>
        </p:nvPicPr>
        <p:blipFill>
          <a:blip r:embed="rId3">
            <a:alphaModFix/>
          </a:blip>
          <a:stretch>
            <a:fillRect/>
          </a:stretch>
        </p:blipFill>
        <p:spPr>
          <a:xfrm>
            <a:off x="5994075" y="3265975"/>
            <a:ext cx="5974026" cy="3180899"/>
          </a:xfrm>
          <a:prstGeom prst="rect">
            <a:avLst/>
          </a:prstGeom>
          <a:noFill/>
          <a:ln>
            <a:noFill/>
          </a:ln>
        </p:spPr>
      </p:pic>
      <p:pic>
        <p:nvPicPr>
          <p:cNvPr id="197" name="Google Shape;197;g5af79b7ce2_1_0"/>
          <p:cNvPicPr preferRelativeResize="0"/>
          <p:nvPr/>
        </p:nvPicPr>
        <p:blipFill>
          <a:blip r:embed="rId4">
            <a:alphaModFix/>
          </a:blip>
          <a:stretch>
            <a:fillRect/>
          </a:stretch>
        </p:blipFill>
        <p:spPr>
          <a:xfrm>
            <a:off x="186025" y="1028700"/>
            <a:ext cx="5881998" cy="3066300"/>
          </a:xfrm>
          <a:prstGeom prst="rect">
            <a:avLst/>
          </a:prstGeom>
          <a:noFill/>
          <a:ln>
            <a:noFill/>
          </a:ln>
        </p:spPr>
      </p:pic>
      <p:cxnSp>
        <p:nvCxnSpPr>
          <p:cNvPr id="198" name="Google Shape;198;g5af79b7ce2_1_0"/>
          <p:cNvCxnSpPr/>
          <p:nvPr/>
        </p:nvCxnSpPr>
        <p:spPr>
          <a:xfrm>
            <a:off x="653150" y="3816800"/>
            <a:ext cx="5725200" cy="2173800"/>
          </a:xfrm>
          <a:prstGeom prst="straightConnector1">
            <a:avLst/>
          </a:prstGeom>
          <a:noFill/>
          <a:ln w="9525" cap="flat" cmpd="sng">
            <a:solidFill>
              <a:schemeClr val="dk2"/>
            </a:solidFill>
            <a:prstDash val="solid"/>
            <a:round/>
            <a:headEnd type="none" w="med" len="med"/>
            <a:tailEnd type="none" w="med" len="med"/>
          </a:ln>
        </p:spPr>
      </p:cxnSp>
      <p:cxnSp>
        <p:nvCxnSpPr>
          <p:cNvPr id="199" name="Google Shape;199;g5af79b7ce2_1_0"/>
          <p:cNvCxnSpPr/>
          <p:nvPr/>
        </p:nvCxnSpPr>
        <p:spPr>
          <a:xfrm>
            <a:off x="642950" y="3122850"/>
            <a:ext cx="5725200" cy="1847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Average Temperature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14</a:t>
            </a:fld>
            <a:endParaRPr/>
          </a:p>
        </p:txBody>
      </p:sp>
      <p:pic>
        <p:nvPicPr>
          <p:cNvPr id="3" name="图片 2">
            <a:extLst>
              <a:ext uri="{FF2B5EF4-FFF2-40B4-BE49-F238E27FC236}">
                <a16:creationId xmlns:a16="http://schemas.microsoft.com/office/drawing/2014/main" id="{047D2828-13B2-E745-A357-8EC89304140D}"/>
              </a:ext>
            </a:extLst>
          </p:cNvPr>
          <p:cNvPicPr>
            <a:picLocks noChangeAspect="1"/>
          </p:cNvPicPr>
          <p:nvPr/>
        </p:nvPicPr>
        <p:blipFill rotWithShape="1">
          <a:blip r:embed="rId3"/>
          <a:srcRect l="16112" t="28108" r="18832" b="27748"/>
          <a:stretch/>
        </p:blipFill>
        <p:spPr>
          <a:xfrm>
            <a:off x="2692067" y="1092853"/>
            <a:ext cx="6357340" cy="5582610"/>
          </a:xfrm>
          <a:prstGeom prst="rect">
            <a:avLst/>
          </a:prstGeom>
        </p:spPr>
      </p:pic>
    </p:spTree>
    <p:extLst>
      <p:ext uri="{BB962C8B-B14F-4D97-AF65-F5344CB8AC3E}">
        <p14:creationId xmlns:p14="http://schemas.microsoft.com/office/powerpoint/2010/main" val="288739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5ad697d432_6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206" name="Google Shape;206;g5ad697d432_6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sp>
        <p:nvSpPr>
          <p:cNvPr id="207" name="Google Shape;207;g5ad697d432_6_7"/>
          <p:cNvSpPr txBox="1"/>
          <p:nvPr/>
        </p:nvSpPr>
        <p:spPr>
          <a:xfrm>
            <a:off x="669925" y="2328650"/>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dirty="0">
                <a:solidFill>
                  <a:schemeClr val="dk1"/>
                </a:solidFill>
              </a:rPr>
              <a:t>Cities in the same longitude on the east and west coasts (</a:t>
            </a:r>
            <a:r>
              <a:rPr lang="en-US" sz="2400" b="1" dirty="0" err="1">
                <a:solidFill>
                  <a:schemeClr val="dk1"/>
                </a:solidFill>
              </a:rPr>
              <a:t>ie</a:t>
            </a:r>
            <a:r>
              <a:rPr lang="en-US" sz="2400" b="1" dirty="0">
                <a:solidFill>
                  <a:schemeClr val="dk1"/>
                </a:solidFill>
              </a:rPr>
              <a:t>. Boston and Seattle) have roughly the same range of temperature fluctuations.</a:t>
            </a:r>
            <a:endParaRPr sz="2400" b="1" dirty="0">
              <a:solidFill>
                <a:schemeClr val="dk1"/>
              </a:solidFill>
            </a:endParaRPr>
          </a:p>
          <a:p>
            <a:pPr marL="457200" lvl="0" indent="0" algn="l" rtl="0">
              <a:spcBef>
                <a:spcPts val="0"/>
              </a:spcBef>
              <a:spcAft>
                <a:spcPts val="0"/>
              </a:spcAft>
              <a:buNone/>
            </a:pPr>
            <a:endParaRPr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As we move North, the average temperature decreases</a:t>
            </a:r>
            <a:endParaRPr sz="2400" b="1" dirty="0">
              <a:solidFill>
                <a:schemeClr val="dk1"/>
              </a:solidFill>
            </a:endParaRPr>
          </a:p>
          <a:p>
            <a:pPr marL="0" lvl="0" indent="0" algn="l" rtl="0">
              <a:spcBef>
                <a:spcPts val="0"/>
              </a:spcBef>
              <a:spcAft>
                <a:spcPts val="0"/>
              </a:spcAft>
              <a:buNone/>
            </a:pPr>
            <a:endParaRPr sz="2400" b="1" dirty="0">
              <a:solidFill>
                <a:schemeClr val="dk1"/>
              </a:solidFill>
            </a:endParaRPr>
          </a:p>
          <a:p>
            <a:pPr marL="457200" lvl="0" indent="-381000" algn="l" rtl="0">
              <a:spcBef>
                <a:spcPts val="0"/>
              </a:spcBef>
              <a:spcAft>
                <a:spcPts val="0"/>
              </a:spcAft>
              <a:buClr>
                <a:schemeClr val="dk1"/>
              </a:buClr>
              <a:buSzPts val="2400"/>
              <a:buChar char="-"/>
            </a:pPr>
            <a:r>
              <a:rPr lang="en-US" sz="2400" b="1" dirty="0">
                <a:solidFill>
                  <a:schemeClr val="dk1"/>
                </a:solidFill>
              </a:rPr>
              <a:t>Temperatures in all cities show an overall slightly upward trend.</a:t>
            </a:r>
            <a:endParaRPr sz="12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5af79b7ce2_1_4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Precipitation Comparison -- Year wise (West Coast) </a:t>
            </a:r>
            <a:endParaRPr/>
          </a:p>
        </p:txBody>
      </p:sp>
      <p:sp>
        <p:nvSpPr>
          <p:cNvPr id="214" name="Google Shape;214;g5af79b7ce2_1_4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15" name="Google Shape;215;g5af79b7ce2_1_4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16" name="Google Shape;216;g5af79b7ce2_1_48"/>
          <p:cNvCxnSpPr>
            <a:stCxn id="217" idx="3"/>
          </p:cNvCxnSpPr>
          <p:nvPr/>
        </p:nvCxnSpPr>
        <p:spPr>
          <a:xfrm flipH="1">
            <a:off x="8592949" y="3026637"/>
            <a:ext cx="3330300" cy="2025000"/>
          </a:xfrm>
          <a:prstGeom prst="straightConnector1">
            <a:avLst/>
          </a:prstGeom>
          <a:noFill/>
          <a:ln w="9525" cap="flat" cmpd="sng">
            <a:solidFill>
              <a:schemeClr val="dk2"/>
            </a:solidFill>
            <a:prstDash val="dot"/>
            <a:round/>
            <a:headEnd type="none" w="med" len="med"/>
            <a:tailEnd type="none" w="med" len="med"/>
          </a:ln>
        </p:spPr>
      </p:cxnSp>
      <p:pic>
        <p:nvPicPr>
          <p:cNvPr id="218" name="Google Shape;218;g5af79b7ce2_1_48"/>
          <p:cNvPicPr preferRelativeResize="0"/>
          <p:nvPr/>
        </p:nvPicPr>
        <p:blipFill>
          <a:blip r:embed="rId3">
            <a:alphaModFix/>
          </a:blip>
          <a:stretch>
            <a:fillRect/>
          </a:stretch>
        </p:blipFill>
        <p:spPr>
          <a:xfrm>
            <a:off x="111575" y="1130300"/>
            <a:ext cx="9224869" cy="5006975"/>
          </a:xfrm>
          <a:prstGeom prst="rect">
            <a:avLst/>
          </a:prstGeom>
          <a:noFill/>
          <a:ln>
            <a:noFill/>
          </a:ln>
        </p:spPr>
      </p:pic>
      <p:pic>
        <p:nvPicPr>
          <p:cNvPr id="217" name="Google Shape;217;g5af79b7ce2_1_48"/>
          <p:cNvPicPr preferRelativeResize="0"/>
          <p:nvPr/>
        </p:nvPicPr>
        <p:blipFill>
          <a:blip r:embed="rId4">
            <a:alphaModFix/>
          </a:blip>
          <a:stretch>
            <a:fillRect/>
          </a:stretch>
        </p:blipFill>
        <p:spPr>
          <a:xfrm>
            <a:off x="5857850" y="1471075"/>
            <a:ext cx="6065399" cy="3111124"/>
          </a:xfrm>
          <a:prstGeom prst="rect">
            <a:avLst/>
          </a:prstGeom>
          <a:noFill/>
          <a:ln>
            <a:noFill/>
          </a:ln>
        </p:spPr>
      </p:pic>
      <p:cxnSp>
        <p:nvCxnSpPr>
          <p:cNvPr id="219" name="Google Shape;219;g5af79b7ce2_1_48"/>
          <p:cNvCxnSpPr>
            <a:cxnSpLocks/>
          </p:cNvCxnSpPr>
          <p:nvPr/>
        </p:nvCxnSpPr>
        <p:spPr>
          <a:xfrm flipH="1">
            <a:off x="2471738" y="4286250"/>
            <a:ext cx="4212012" cy="1305463"/>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5af79b7ce2_1_48"/>
          <p:cNvCxnSpPr>
            <a:cxnSpLocks/>
          </p:cNvCxnSpPr>
          <p:nvPr/>
        </p:nvCxnSpPr>
        <p:spPr>
          <a:xfrm flipH="1">
            <a:off x="8033300" y="4286250"/>
            <a:ext cx="3096663" cy="1324994"/>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Average Precipitation Comparison -- Year wise (East Coast)</a:t>
            </a:r>
            <a:endParaRPr/>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17</a:t>
            </a:fld>
            <a:endParaRPr/>
          </a:p>
        </p:txBody>
      </p:sp>
      <p:pic>
        <p:nvPicPr>
          <p:cNvPr id="228" name="Google Shape;228;g5af79b7ce2_1_60"/>
          <p:cNvPicPr preferRelativeResize="0"/>
          <p:nvPr/>
        </p:nvPicPr>
        <p:blipFill>
          <a:blip r:embed="rId3">
            <a:alphaModFix/>
          </a:blip>
          <a:stretch>
            <a:fillRect/>
          </a:stretch>
        </p:blipFill>
        <p:spPr>
          <a:xfrm>
            <a:off x="0" y="1171125"/>
            <a:ext cx="9454574" cy="4908749"/>
          </a:xfrm>
          <a:prstGeom prst="rect">
            <a:avLst/>
          </a:prstGeom>
          <a:noFill/>
          <a:ln>
            <a:noFill/>
          </a:ln>
        </p:spPr>
      </p:pic>
      <p:pic>
        <p:nvPicPr>
          <p:cNvPr id="229" name="Google Shape;229;g5af79b7ce2_1_60"/>
          <p:cNvPicPr preferRelativeResize="0"/>
          <p:nvPr/>
        </p:nvPicPr>
        <p:blipFill rotWithShape="1">
          <a:blip r:embed="rId4">
            <a:alphaModFix/>
          </a:blip>
          <a:srcRect t="9057"/>
          <a:stretch/>
        </p:blipFill>
        <p:spPr>
          <a:xfrm>
            <a:off x="5960300" y="1436475"/>
            <a:ext cx="6020801" cy="2461974"/>
          </a:xfrm>
          <a:prstGeom prst="rect">
            <a:avLst/>
          </a:prstGeom>
          <a:noFill/>
          <a:ln>
            <a:noFill/>
          </a:ln>
        </p:spPr>
      </p:pic>
      <p:cxnSp>
        <p:nvCxnSpPr>
          <p:cNvPr id="230" name="Google Shape;230;g5af79b7ce2_1_60"/>
          <p:cNvCxnSpPr>
            <a:cxnSpLocks/>
          </p:cNvCxnSpPr>
          <p:nvPr/>
        </p:nvCxnSpPr>
        <p:spPr>
          <a:xfrm flipV="1">
            <a:off x="3943350" y="3643314"/>
            <a:ext cx="3429000" cy="1928811"/>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g5af79b7ce2_1_60"/>
          <p:cNvCxnSpPr>
            <a:cxnSpLocks/>
          </p:cNvCxnSpPr>
          <p:nvPr/>
        </p:nvCxnSpPr>
        <p:spPr>
          <a:xfrm flipH="1">
            <a:off x="8129589" y="3643314"/>
            <a:ext cx="2800349" cy="197212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5af79b7ce2_1_6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lvl="0"/>
            <a:r>
              <a:rPr lang="en-US" altLang="zh-CN" dirty="0"/>
              <a:t>Average Precipitation Correlation</a:t>
            </a:r>
            <a:endParaRPr dirty="0"/>
          </a:p>
        </p:txBody>
      </p:sp>
      <p:sp>
        <p:nvSpPr>
          <p:cNvPr id="227" name="Google Shape;227;g5af79b7ce2_1_60"/>
          <p:cNvSpPr txBox="1">
            <a:spLocks noGrp="1"/>
          </p:cNvSpPr>
          <p:nvPr>
            <p:ph type="sldNum" idx="12"/>
          </p:nvPr>
        </p:nvSpPr>
        <p:spPr>
          <a:xfrm>
            <a:off x="8610599" y="64690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pic>
        <p:nvPicPr>
          <p:cNvPr id="3" name="图片 2">
            <a:extLst>
              <a:ext uri="{FF2B5EF4-FFF2-40B4-BE49-F238E27FC236}">
                <a16:creationId xmlns:a16="http://schemas.microsoft.com/office/drawing/2014/main" id="{E8F03146-AA03-2349-833B-F09448BCDC8A}"/>
              </a:ext>
            </a:extLst>
          </p:cNvPr>
          <p:cNvPicPr>
            <a:picLocks noChangeAspect="1"/>
          </p:cNvPicPr>
          <p:nvPr/>
        </p:nvPicPr>
        <p:blipFill rotWithShape="1">
          <a:blip r:embed="rId3"/>
          <a:srcRect l="16648" t="28161" r="18444" b="27515"/>
          <a:stretch/>
        </p:blipFill>
        <p:spPr>
          <a:xfrm>
            <a:off x="353420" y="1150731"/>
            <a:ext cx="5830593" cy="5152673"/>
          </a:xfrm>
          <a:prstGeom prst="rect">
            <a:avLst/>
          </a:prstGeom>
        </p:spPr>
      </p:pic>
      <p:pic>
        <p:nvPicPr>
          <p:cNvPr id="5" name="图片 4">
            <a:extLst>
              <a:ext uri="{FF2B5EF4-FFF2-40B4-BE49-F238E27FC236}">
                <a16:creationId xmlns:a16="http://schemas.microsoft.com/office/drawing/2014/main" id="{7211C4B2-0EE4-5140-B6CC-88394FE57992}"/>
              </a:ext>
            </a:extLst>
          </p:cNvPr>
          <p:cNvPicPr>
            <a:picLocks noChangeAspect="1"/>
          </p:cNvPicPr>
          <p:nvPr/>
        </p:nvPicPr>
        <p:blipFill>
          <a:blip r:embed="rId4"/>
          <a:stretch>
            <a:fillRect/>
          </a:stretch>
        </p:blipFill>
        <p:spPr>
          <a:xfrm>
            <a:off x="6184014" y="1136545"/>
            <a:ext cx="5741274" cy="5102109"/>
          </a:xfrm>
          <a:prstGeom prst="rect">
            <a:avLst/>
          </a:prstGeom>
        </p:spPr>
      </p:pic>
    </p:spTree>
    <p:extLst>
      <p:ext uri="{BB962C8B-B14F-4D97-AF65-F5344CB8AC3E}">
        <p14:creationId xmlns:p14="http://schemas.microsoft.com/office/powerpoint/2010/main" val="262177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5ad697d432_3_83"/>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238" name="Google Shape;238;g5ad697d432_3_83"/>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239" name="Google Shape;239;g5ad697d432_3_83"/>
          <p:cNvSpPr txBox="1"/>
          <p:nvPr/>
        </p:nvSpPr>
        <p:spPr>
          <a:xfrm>
            <a:off x="669925" y="2328650"/>
            <a:ext cx="10850700" cy="2051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b="1">
                <a:solidFill>
                  <a:schemeClr val="dk1"/>
                </a:solidFill>
              </a:rPr>
              <a:t>Urban precipitation on the West Coast is relatively small and stable, except for San Diego’s data in 1991.</a:t>
            </a:r>
            <a:endParaRPr sz="2400" b="1">
              <a:solidFill>
                <a:schemeClr val="dk1"/>
              </a:solidFill>
            </a:endParaRPr>
          </a:p>
          <a:p>
            <a:pPr marL="0" lvl="0" indent="0" algn="l" rtl="0">
              <a:spcBef>
                <a:spcPts val="0"/>
              </a:spcBef>
              <a:spcAft>
                <a:spcPts val="0"/>
              </a:spcAft>
              <a:buNone/>
            </a:pPr>
            <a:endParaRPr sz="2400" b="1">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East coastal cities have more precipitation than west coastal cities. But latitude changes have little effect on changes in precipitation.</a:t>
            </a:r>
            <a:endParaRPr sz="2400" b="1">
              <a:solidFill>
                <a:schemeClr val="dk1"/>
              </a:solidFill>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2"/>
          <p:cNvGrpSpPr/>
          <p:nvPr/>
        </p:nvGrpSpPr>
        <p:grpSpPr>
          <a:xfrm>
            <a:off x="757282" y="1700808"/>
            <a:ext cx="10763204" cy="4083608"/>
            <a:chOff x="757282" y="1700808"/>
            <a:chExt cx="10763204" cy="4083608"/>
          </a:xfrm>
        </p:grpSpPr>
        <p:grpSp>
          <p:nvGrpSpPr>
            <p:cNvPr id="94" name="Google Shape;94;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57282" y="1700808"/>
              <a:ext cx="10763204" cy="4083608"/>
              <a:chOff x="1175743" y="1700808"/>
              <a:chExt cx="10344745" cy="4083608"/>
            </a:xfrm>
          </p:grpSpPr>
          <p:sp>
            <p:nvSpPr>
              <p:cNvPr id="95" name="Google Shape;95;p2"/>
              <p:cNvSpPr txBox="1"/>
              <p:nvPr/>
            </p:nvSpPr>
            <p:spPr>
              <a:xfrm>
                <a:off x="3822192" y="1780800"/>
                <a:ext cx="7698295" cy="4003616"/>
              </a:xfrm>
              <a:prstGeom prst="rect">
                <a:avLst/>
              </a:prstGeom>
              <a:noFill/>
              <a:ln>
                <a:noFill/>
              </a:ln>
            </p:spPr>
            <p:txBody>
              <a:bodyPr spcFirstLastPara="1" wrap="square" lIns="91425" tIns="0" rIns="91425" bIns="45700" anchor="t" anchorCtr="0">
                <a:noAutofit/>
              </a:bodyPr>
              <a:lstStyle/>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Introduction</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Font typeface="Arial"/>
                  <a:buAutoNum type="arabicPeriod"/>
                </a:pPr>
                <a:r>
                  <a:rPr lang="en-US" sz="2400" b="1" i="0" u="none" strike="noStrike" cap="none" dirty="0">
                    <a:solidFill>
                      <a:schemeClr val="dk1"/>
                    </a:solidFill>
                    <a:latin typeface="Arial"/>
                    <a:ea typeface="Arial"/>
                    <a:cs typeface="Arial"/>
                    <a:sym typeface="Arial"/>
                  </a:rPr>
                  <a:t>Data Collection and Preprocessing</a:t>
                </a:r>
                <a:endParaRPr sz="2400" b="1" i="0" u="none" strike="noStrike" cap="none"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Comparison between West and East Coast</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Data Visualization of San Diego</a:t>
                </a:r>
                <a:endParaRPr sz="2400" b="1" dirty="0">
                  <a:solidFill>
                    <a:schemeClr val="dk1"/>
                  </a:solidFill>
                </a:endParaRPr>
              </a:p>
              <a:p>
                <a:pPr marL="342900" marR="0" lvl="0" indent="-342900" algn="l" rtl="0">
                  <a:lnSpc>
                    <a:spcPct val="150000"/>
                  </a:lnSpc>
                  <a:spcBef>
                    <a:spcPts val="0"/>
                  </a:spcBef>
                  <a:spcAft>
                    <a:spcPts val="0"/>
                  </a:spcAft>
                  <a:buClr>
                    <a:schemeClr val="dk1"/>
                  </a:buClr>
                  <a:buSzPts val="2400"/>
                  <a:buAutoNum type="arabicPeriod"/>
                </a:pPr>
                <a:r>
                  <a:rPr lang="en-US" sz="2400" b="1" dirty="0">
                    <a:solidFill>
                      <a:schemeClr val="dk1"/>
                    </a:solidFill>
                  </a:rPr>
                  <a:t>Evaluations and Applications</a:t>
                </a:r>
                <a:endParaRPr sz="2400" b="1" dirty="0">
                  <a:solidFill>
                    <a:schemeClr val="dk1"/>
                  </a:solidFill>
                </a:endParaRPr>
              </a:p>
            </p:txBody>
          </p:sp>
          <p:cxnSp>
            <p:nvCxnSpPr>
              <p:cNvPr id="96" name="Google Shape;96;p2"/>
              <p:cNvCxnSpPr/>
              <p:nvPr/>
            </p:nvCxnSpPr>
            <p:spPr>
              <a:xfrm>
                <a:off x="3696888" y="1780800"/>
                <a:ext cx="0" cy="4003616"/>
              </a:xfrm>
              <a:prstGeom prst="straightConnector1">
                <a:avLst/>
              </a:prstGeom>
              <a:solidFill>
                <a:srgbClr val="FFCC00"/>
              </a:solidFill>
              <a:ln w="9525" cap="flat" cmpd="sng">
                <a:solidFill>
                  <a:srgbClr val="BFBFBF"/>
                </a:solidFill>
                <a:prstDash val="solid"/>
                <a:round/>
                <a:headEnd type="none" w="sm" len="sm"/>
                <a:tailEnd type="none" w="sm" len="sm"/>
              </a:ln>
            </p:spPr>
          </p:cxnSp>
          <p:sp>
            <p:nvSpPr>
              <p:cNvPr id="97" name="Google Shape;97;p2"/>
              <p:cNvSpPr txBox="1"/>
              <p:nvPr/>
            </p:nvSpPr>
            <p:spPr>
              <a:xfrm>
                <a:off x="1175743" y="1700808"/>
                <a:ext cx="252110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Arial"/>
                    <a:ea typeface="Arial"/>
                    <a:cs typeface="Arial"/>
                    <a:sym typeface="Arial"/>
                  </a:rPr>
                  <a:t>CONTENTS</a:t>
                </a:r>
                <a:endParaRPr sz="1400" b="0" i="0" u="none" strike="noStrike" cap="none">
                  <a:solidFill>
                    <a:srgbClr val="000000"/>
                  </a:solidFill>
                  <a:latin typeface="Arial"/>
                  <a:ea typeface="Arial"/>
                  <a:cs typeface="Arial"/>
                  <a:sym typeface="Arial"/>
                </a:endParaRPr>
              </a:p>
            </p:txBody>
          </p:sp>
        </p:grpSp>
        <p:sp>
          <p:nvSpPr>
            <p:cNvPr id="98" name="Google Shape;98;p2"/>
            <p:cNvSpPr/>
            <p:nvPr/>
          </p:nvSpPr>
          <p:spPr>
            <a:xfrm>
              <a:off x="2379533" y="4867348"/>
              <a:ext cx="870506" cy="915667"/>
            </a:xfrm>
            <a:custGeom>
              <a:avLst/>
              <a:gdLst/>
              <a:ahLst/>
              <a:cxnLst/>
              <a:rect l="l" t="t" r="r" b="b"/>
              <a:pathLst>
                <a:path w="5127" h="5401" extrusionOk="0">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5ab0f4df4d_0_40"/>
          <p:cNvSpPr txBox="1">
            <a:spLocks noGrp="1"/>
          </p:cNvSpPr>
          <p:nvPr>
            <p:ph type="title"/>
          </p:nvPr>
        </p:nvSpPr>
        <p:spPr>
          <a:xfrm>
            <a:off x="2618700" y="1842850"/>
            <a:ext cx="9573300" cy="987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3600"/>
              <a:t>Data Visualization for San Diego</a:t>
            </a:r>
            <a:endParaRPr sz="3600"/>
          </a:p>
        </p:txBody>
      </p:sp>
      <p:sp>
        <p:nvSpPr>
          <p:cNvPr id="245" name="Google Shape;245;g5ab0f4df4d_0_40"/>
          <p:cNvSpPr/>
          <p:nvPr/>
        </p:nvSpPr>
        <p:spPr>
          <a:xfrm>
            <a:off x="1496982" y="1987531"/>
            <a:ext cx="752953" cy="648075"/>
          </a:xfrm>
          <a:prstGeom prst="rect">
            <a:avLst/>
          </a:prstGeom>
        </p:spPr>
        <p:txBody>
          <a:bodyPr>
            <a:prstTxWarp prst="textPlain">
              <a:avLst/>
            </a:prstTxWarp>
          </a:bodyPr>
          <a:lstStyle/>
          <a:p>
            <a:pPr lvl="0" algn="l"/>
            <a:r>
              <a:rPr b="0" i="0">
                <a:ln>
                  <a:noFill/>
                </a:ln>
                <a:solidFill>
                  <a:schemeClr val="accent1"/>
                </a:solidFill>
                <a:latin typeface="Impact"/>
              </a:rPr>
              <a:t>/04</a:t>
            </a:r>
          </a:p>
        </p:txBody>
      </p:sp>
      <p:sp>
        <p:nvSpPr>
          <p:cNvPr id="246" name="Google Shape;246;g5ab0f4df4d_0_40"/>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g5af75f2f7a_1_0"/>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dirty="0"/>
              <a:t>Weather of San Diego (1990 - 2018)</a:t>
            </a:r>
            <a:endParaRPr dirty="0"/>
          </a:p>
        </p:txBody>
      </p:sp>
      <p:sp>
        <p:nvSpPr>
          <p:cNvPr id="276" name="Google Shape;276;g5af75f2f7a_1_0"/>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cxnSp>
        <p:nvCxnSpPr>
          <p:cNvPr id="277" name="Google Shape;277;g5af75f2f7a_1_0"/>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78" name="Google Shape;278;g5af75f2f7a_1_0"/>
          <p:cNvPicPr preferRelativeResize="0"/>
          <p:nvPr/>
        </p:nvPicPr>
        <p:blipFill>
          <a:blip r:embed="rId3">
            <a:alphaModFix/>
          </a:blip>
          <a:stretch>
            <a:fillRect/>
          </a:stretch>
        </p:blipFill>
        <p:spPr>
          <a:xfrm>
            <a:off x="9235450" y="1423900"/>
            <a:ext cx="2285050" cy="2236936"/>
          </a:xfrm>
          <a:prstGeom prst="rect">
            <a:avLst/>
          </a:prstGeom>
          <a:noFill/>
          <a:ln>
            <a:noFill/>
          </a:ln>
        </p:spPr>
      </p:pic>
      <p:pic>
        <p:nvPicPr>
          <p:cNvPr id="279" name="Google Shape;279;g5af75f2f7a_1_0"/>
          <p:cNvPicPr preferRelativeResize="0"/>
          <p:nvPr/>
        </p:nvPicPr>
        <p:blipFill>
          <a:blip r:embed="rId4">
            <a:alphaModFix/>
          </a:blip>
          <a:stretch>
            <a:fillRect/>
          </a:stretch>
        </p:blipFill>
        <p:spPr>
          <a:xfrm>
            <a:off x="137160" y="1123950"/>
            <a:ext cx="3200400" cy="3200400"/>
          </a:xfrm>
          <a:prstGeom prst="rect">
            <a:avLst/>
          </a:prstGeom>
          <a:noFill/>
          <a:ln>
            <a:noFill/>
          </a:ln>
        </p:spPr>
      </p:pic>
      <p:pic>
        <p:nvPicPr>
          <p:cNvPr id="280" name="Google Shape;280;g5af75f2f7a_1_0"/>
          <p:cNvPicPr preferRelativeResize="0"/>
          <p:nvPr/>
        </p:nvPicPr>
        <p:blipFill>
          <a:blip r:embed="rId5">
            <a:alphaModFix/>
          </a:blip>
          <a:stretch>
            <a:fillRect/>
          </a:stretch>
        </p:blipFill>
        <p:spPr>
          <a:xfrm>
            <a:off x="2971800" y="1121542"/>
            <a:ext cx="3200400" cy="3200400"/>
          </a:xfrm>
          <a:prstGeom prst="rect">
            <a:avLst/>
          </a:prstGeom>
          <a:noFill/>
          <a:ln>
            <a:noFill/>
          </a:ln>
        </p:spPr>
      </p:pic>
      <p:pic>
        <p:nvPicPr>
          <p:cNvPr id="281" name="Google Shape;281;g5af75f2f7a_1_0"/>
          <p:cNvPicPr preferRelativeResize="0"/>
          <p:nvPr/>
        </p:nvPicPr>
        <p:blipFill>
          <a:blip r:embed="rId6">
            <a:alphaModFix/>
          </a:blip>
          <a:stretch>
            <a:fillRect/>
          </a:stretch>
        </p:blipFill>
        <p:spPr>
          <a:xfrm>
            <a:off x="5814107" y="1114181"/>
            <a:ext cx="3200400" cy="3200400"/>
          </a:xfrm>
          <a:prstGeom prst="rect">
            <a:avLst/>
          </a:prstGeom>
          <a:noFill/>
          <a:ln>
            <a:noFill/>
          </a:ln>
        </p:spPr>
      </p:pic>
      <p:pic>
        <p:nvPicPr>
          <p:cNvPr id="282" name="Google Shape;282;g5af75f2f7a_1_0"/>
          <p:cNvPicPr preferRelativeResize="0"/>
          <p:nvPr/>
        </p:nvPicPr>
        <p:blipFill>
          <a:blip r:embed="rId7">
            <a:alphaModFix/>
          </a:blip>
          <a:stretch>
            <a:fillRect/>
          </a:stretch>
        </p:blipFill>
        <p:spPr>
          <a:xfrm>
            <a:off x="137160" y="3859063"/>
            <a:ext cx="3200400" cy="3200400"/>
          </a:xfrm>
          <a:prstGeom prst="rect">
            <a:avLst/>
          </a:prstGeom>
          <a:noFill/>
          <a:ln>
            <a:noFill/>
          </a:ln>
        </p:spPr>
      </p:pic>
      <p:pic>
        <p:nvPicPr>
          <p:cNvPr id="283" name="Google Shape;283;g5af75f2f7a_1_0"/>
          <p:cNvPicPr preferRelativeResize="0"/>
          <p:nvPr/>
        </p:nvPicPr>
        <p:blipFill>
          <a:blip r:embed="rId8">
            <a:alphaModFix/>
          </a:blip>
          <a:stretch>
            <a:fillRect/>
          </a:stretch>
        </p:blipFill>
        <p:spPr>
          <a:xfrm>
            <a:off x="2975525" y="3859088"/>
            <a:ext cx="3200400" cy="3200400"/>
          </a:xfrm>
          <a:prstGeom prst="rect">
            <a:avLst/>
          </a:prstGeom>
          <a:noFill/>
          <a:ln>
            <a:noFill/>
          </a:ln>
        </p:spPr>
      </p:pic>
      <p:pic>
        <p:nvPicPr>
          <p:cNvPr id="284" name="Google Shape;284;g5af75f2f7a_1_0"/>
          <p:cNvPicPr preferRelativeResize="0"/>
          <p:nvPr/>
        </p:nvPicPr>
        <p:blipFill rotWithShape="1">
          <a:blip r:embed="rId9">
            <a:alphaModFix/>
          </a:blip>
          <a:srcRect/>
          <a:stretch/>
        </p:blipFill>
        <p:spPr>
          <a:xfrm>
            <a:off x="5806440" y="3858768"/>
            <a:ext cx="3200400" cy="3200400"/>
          </a:xfrm>
          <a:prstGeom prst="rect">
            <a:avLst/>
          </a:prstGeom>
          <a:noFill/>
          <a:ln>
            <a:noFill/>
          </a:ln>
        </p:spPr>
      </p:pic>
      <p:pic>
        <p:nvPicPr>
          <p:cNvPr id="285" name="Google Shape;285;g5af75f2f7a_1_0"/>
          <p:cNvPicPr preferRelativeResize="0"/>
          <p:nvPr/>
        </p:nvPicPr>
        <p:blipFill>
          <a:blip r:embed="rId10">
            <a:alphaModFix/>
          </a:blip>
          <a:stretch>
            <a:fillRect/>
          </a:stretch>
        </p:blipFill>
        <p:spPr>
          <a:xfrm>
            <a:off x="8686800" y="3859063"/>
            <a:ext cx="32004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5ad697d432_3_8"/>
          <p:cNvPicPr preferRelativeResize="0"/>
          <p:nvPr/>
        </p:nvPicPr>
        <p:blipFill>
          <a:blip r:embed="rId3">
            <a:alphaModFix/>
          </a:blip>
          <a:stretch>
            <a:fillRect/>
          </a:stretch>
        </p:blipFill>
        <p:spPr>
          <a:xfrm>
            <a:off x="0" y="898800"/>
            <a:ext cx="5959200" cy="5959200"/>
          </a:xfrm>
          <a:prstGeom prst="rect">
            <a:avLst/>
          </a:prstGeom>
          <a:noFill/>
          <a:ln>
            <a:noFill/>
          </a:ln>
        </p:spPr>
      </p:pic>
      <p:sp>
        <p:nvSpPr>
          <p:cNvPr id="253" name="Google Shape;253;g5ad697d432_3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of San Diego (1990 - 2018)</a:t>
            </a:r>
            <a:endParaRPr/>
          </a:p>
        </p:txBody>
      </p:sp>
      <p:sp>
        <p:nvSpPr>
          <p:cNvPr id="254" name="Google Shape;254;g5ad697d432_3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255" name="Google Shape;255;g5ad697d432_3_8"/>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56" name="Google Shape;256;g5ad697d432_3_8"/>
          <p:cNvCxnSpPr/>
          <p:nvPr/>
        </p:nvCxnSpPr>
        <p:spPr>
          <a:xfrm rot="10800000">
            <a:off x="752275" y="1031108"/>
            <a:ext cx="10779000" cy="0"/>
          </a:xfrm>
          <a:prstGeom prst="straightConnector1">
            <a:avLst/>
          </a:prstGeom>
          <a:noFill/>
          <a:ln w="9525" cap="flat" cmpd="sng">
            <a:solidFill>
              <a:schemeClr val="dk2"/>
            </a:solidFill>
            <a:prstDash val="solid"/>
            <a:round/>
            <a:headEnd type="none" w="med" len="med"/>
            <a:tailEnd type="none" w="med" len="med"/>
          </a:ln>
        </p:spPr>
      </p:cxnSp>
      <p:sp>
        <p:nvSpPr>
          <p:cNvPr id="257" name="Google Shape;257;g5ad697d432_3_8"/>
          <p:cNvSpPr txBox="1"/>
          <p:nvPr/>
        </p:nvSpPr>
        <p:spPr>
          <a:xfrm>
            <a:off x="5651625" y="1631725"/>
            <a:ext cx="6477600" cy="233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a:t>The proportion of rainy days in San Diego is basically the same.</a:t>
            </a:r>
            <a:endParaRPr sz="2400" b="1"/>
          </a:p>
          <a:p>
            <a:pPr marL="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San Diego experienced severe disaster weather around 1995, but it has improved through the years.</a:t>
            </a:r>
            <a:endParaRPr sz="2400" b="1"/>
          </a:p>
        </p:txBody>
      </p:sp>
      <p:pic>
        <p:nvPicPr>
          <p:cNvPr id="258" name="Google Shape;258;g5ad697d432_3_8"/>
          <p:cNvPicPr preferRelativeResize="0"/>
          <p:nvPr/>
        </p:nvPicPr>
        <p:blipFill>
          <a:blip r:embed="rId4">
            <a:alphaModFix/>
          </a:blip>
          <a:stretch>
            <a:fillRect/>
          </a:stretch>
        </p:blipFill>
        <p:spPr>
          <a:xfrm>
            <a:off x="5344750" y="4564850"/>
            <a:ext cx="1992163" cy="195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5af79b7ce2_1_1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Average Temperature of San Diego (1990 - 2018)</a:t>
            </a:r>
            <a:endParaRPr/>
          </a:p>
        </p:txBody>
      </p:sp>
      <p:sp>
        <p:nvSpPr>
          <p:cNvPr id="292" name="Google Shape;292;g5af79b7ce2_1_1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293" name="Google Shape;293;g5af79b7ce2_1_116"/>
          <p:cNvSpPr txBox="1"/>
          <p:nvPr/>
        </p:nvSpPr>
        <p:spPr>
          <a:xfrm>
            <a:off x="669925" y="1139663"/>
            <a:ext cx="1917600" cy="515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cxnSp>
        <p:nvCxnSpPr>
          <p:cNvPr id="294" name="Google Shape;294;g5af79b7ce2_1_116"/>
          <p:cNvCxnSpPr/>
          <p:nvPr/>
        </p:nvCxnSpPr>
        <p:spPr>
          <a:xfrm rot="10800000">
            <a:off x="752275" y="1031108"/>
            <a:ext cx="10779000" cy="0"/>
          </a:xfrm>
          <a:prstGeom prst="straightConnector1">
            <a:avLst/>
          </a:prstGeom>
          <a:noFill/>
          <a:ln w="9525" cap="flat" cmpd="sng">
            <a:solidFill>
              <a:schemeClr val="dk2"/>
            </a:solidFill>
            <a:prstDash val="solid"/>
            <a:round/>
            <a:headEnd type="none" w="sm" len="sm"/>
            <a:tailEnd type="none" w="sm" len="sm"/>
          </a:ln>
        </p:spPr>
      </p:cxnSp>
      <p:pic>
        <p:nvPicPr>
          <p:cNvPr id="295" name="Google Shape;295;g5af79b7ce2_1_116"/>
          <p:cNvPicPr preferRelativeResize="0"/>
          <p:nvPr/>
        </p:nvPicPr>
        <p:blipFill>
          <a:blip r:embed="rId3">
            <a:alphaModFix/>
          </a:blip>
          <a:stretch>
            <a:fillRect/>
          </a:stretch>
        </p:blipFill>
        <p:spPr>
          <a:xfrm>
            <a:off x="270775" y="1033500"/>
            <a:ext cx="11649000" cy="582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5af79b7ce2_1_125"/>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100"/>
              <a:buFont typeface="Arial"/>
              <a:buNone/>
            </a:pPr>
            <a:r>
              <a:rPr lang="en-US"/>
              <a:t>Average Precipitation in San Diego (1990 - 2018)</a:t>
            </a:r>
            <a:endParaRPr/>
          </a:p>
        </p:txBody>
      </p:sp>
      <p:sp>
        <p:nvSpPr>
          <p:cNvPr id="302" name="Google Shape;302;g5af79b7ce2_1_125"/>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24</a:t>
            </a:fld>
            <a:endParaRPr/>
          </a:p>
        </p:txBody>
      </p:sp>
      <p:pic>
        <p:nvPicPr>
          <p:cNvPr id="303" name="Google Shape;303;g5af79b7ce2_1_125"/>
          <p:cNvPicPr preferRelativeResize="0"/>
          <p:nvPr/>
        </p:nvPicPr>
        <p:blipFill>
          <a:blip r:embed="rId3">
            <a:alphaModFix/>
          </a:blip>
          <a:stretch>
            <a:fillRect/>
          </a:stretch>
        </p:blipFill>
        <p:spPr>
          <a:xfrm>
            <a:off x="266725" y="1028700"/>
            <a:ext cx="11658550" cy="582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5ad697d432_3_7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Summary</a:t>
            </a:r>
            <a:endParaRPr/>
          </a:p>
        </p:txBody>
      </p:sp>
      <p:sp>
        <p:nvSpPr>
          <p:cNvPr id="310" name="Google Shape;310;g5ad697d432_3_7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311" name="Google Shape;311;g5ad697d432_3_76"/>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b="1"/>
              <a:t>The average temperature per month in San Diego has fluctuated over the years but has shown a slight upward trend overall.</a:t>
            </a:r>
            <a:endParaRPr sz="2400" b="1"/>
          </a:p>
          <a:p>
            <a:pPr marL="45720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The overall precipitation in San Diego is relatively small, mostly in the autumn and winter seasons.</a:t>
            </a:r>
            <a:endParaRPr sz="2400" b="1"/>
          </a:p>
          <a:p>
            <a:pPr marL="0" lvl="0" indent="0" algn="l" rtl="0">
              <a:spcBef>
                <a:spcPts val="0"/>
              </a:spcBef>
              <a:spcAft>
                <a:spcPts val="0"/>
              </a:spcAft>
              <a:buNone/>
            </a:pPr>
            <a:endParaRPr sz="2400" b="1"/>
          </a:p>
          <a:p>
            <a:pPr marL="457200" lvl="0" indent="-381000" algn="l" rtl="0">
              <a:spcBef>
                <a:spcPts val="0"/>
              </a:spcBef>
              <a:spcAft>
                <a:spcPts val="0"/>
              </a:spcAft>
              <a:buSzPts val="2400"/>
              <a:buChar char="-"/>
            </a:pPr>
            <a:r>
              <a:rPr lang="en-US" sz="2400" b="1"/>
              <a:t>Overall, San Diego is a city with moderate temperatures, mostly sunny days and less precipitation. But still receiving the impact of global climate change, the temperature has risen.</a:t>
            </a:r>
            <a:endParaRPr sz="2400" b="1"/>
          </a:p>
          <a:p>
            <a:pPr marL="0" lvl="0" indent="0" algn="l" rtl="0">
              <a:spcBef>
                <a:spcPts val="0"/>
              </a:spcBef>
              <a:spcAft>
                <a:spcPts val="0"/>
              </a:spcAft>
              <a:buNone/>
            </a:pPr>
            <a:endParaRPr sz="2400" b="1"/>
          </a:p>
          <a:p>
            <a:pPr marL="0" marR="0" lvl="0" indent="0" algn="just" rtl="0">
              <a:lnSpc>
                <a:spcPct val="100000"/>
              </a:lnSpc>
              <a:spcBef>
                <a:spcPts val="0"/>
              </a:spcBef>
              <a:spcAft>
                <a:spcPts val="0"/>
              </a:spcAft>
              <a:buNone/>
            </a:pPr>
            <a:endParaRPr sz="24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5ab0f4df4d_0_52"/>
          <p:cNvSpPr txBox="1">
            <a:spLocks noGrp="1"/>
          </p:cNvSpPr>
          <p:nvPr>
            <p:ph type="title"/>
          </p:nvPr>
        </p:nvSpPr>
        <p:spPr>
          <a:xfrm>
            <a:off x="2703975" y="1903275"/>
            <a:ext cx="6818700" cy="64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Evaluations and Applications</a:t>
            </a:r>
            <a:endParaRPr sz="3600"/>
          </a:p>
        </p:txBody>
      </p:sp>
      <p:sp>
        <p:nvSpPr>
          <p:cNvPr id="317" name="Google Shape;317;g5ab0f4df4d_0_52"/>
          <p:cNvSpPr/>
          <p:nvPr/>
        </p:nvSpPr>
        <p:spPr>
          <a:xfrm>
            <a:off x="1496982" y="1987531"/>
            <a:ext cx="758790" cy="648075"/>
          </a:xfrm>
          <a:prstGeom prst="rect">
            <a:avLst/>
          </a:prstGeom>
        </p:spPr>
        <p:txBody>
          <a:bodyPr>
            <a:prstTxWarp prst="textPlain">
              <a:avLst/>
            </a:prstTxWarp>
          </a:bodyPr>
          <a:lstStyle/>
          <a:p>
            <a:pPr lvl="0" algn="l"/>
            <a:r>
              <a:rPr b="0" i="0">
                <a:ln>
                  <a:noFill/>
                </a:ln>
                <a:solidFill>
                  <a:schemeClr val="accent1"/>
                </a:solidFill>
                <a:latin typeface="Impact"/>
              </a:rPr>
              <a:t>/05</a:t>
            </a:r>
          </a:p>
        </p:txBody>
      </p:sp>
      <p:sp>
        <p:nvSpPr>
          <p:cNvPr id="318" name="Google Shape;318;g5ab0f4df4d_0_52"/>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5ad697d432_1_28"/>
          <p:cNvSpPr txBox="1">
            <a:spLocks noGrp="1"/>
          </p:cNvSpPr>
          <p:nvPr>
            <p:ph type="title"/>
          </p:nvPr>
        </p:nvSpPr>
        <p:spPr>
          <a:xfrm>
            <a:off x="669924" y="1"/>
            <a:ext cx="10850700" cy="102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Evaluations and Applications </a:t>
            </a:r>
            <a:endParaRPr/>
          </a:p>
        </p:txBody>
      </p:sp>
      <p:sp>
        <p:nvSpPr>
          <p:cNvPr id="325" name="Google Shape;325;g5ad697d432_1_28"/>
          <p:cNvSpPr txBox="1">
            <a:spLocks noGrp="1"/>
          </p:cNvSpPr>
          <p:nvPr>
            <p:ph type="sldNum" idx="12"/>
          </p:nvPr>
        </p:nvSpPr>
        <p:spPr>
          <a:xfrm>
            <a:off x="8610599" y="6240463"/>
            <a:ext cx="2910000" cy="206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26" name="Google Shape;326;g5ad697d432_1_28"/>
          <p:cNvSpPr txBox="1"/>
          <p:nvPr/>
        </p:nvSpPr>
        <p:spPr>
          <a:xfrm>
            <a:off x="670650" y="1339850"/>
            <a:ext cx="10850700" cy="5106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2400" b="1">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a:solidFill>
                  <a:schemeClr val="dk1"/>
                </a:solidFill>
              </a:rPr>
              <a:t>Since we don’t have an access to the comprehensive weather data for a longer duration of time, we are not able to make any comment on climate change in general. </a:t>
            </a: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n-US" sz="2400" b="1">
                <a:solidFill>
                  <a:schemeClr val="dk1"/>
                </a:solidFill>
              </a:rPr>
              <a:t>After evaluation, this project can be used to get an overall picture of the weather conditions of a city, just by plugging in the city code.</a:t>
            </a: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a:p>
            <a:pPr marL="0" marR="0" lvl="0" indent="0" algn="just" rtl="0">
              <a:lnSpc>
                <a:spcPct val="100000"/>
              </a:lnSpc>
              <a:spcBef>
                <a:spcPts val="0"/>
              </a:spcBef>
              <a:spcAft>
                <a:spcPts val="0"/>
              </a:spcAft>
              <a:buNone/>
            </a:pPr>
            <a:endParaRPr sz="2400" b="1">
              <a:solidFill>
                <a:schemeClr val="dk1"/>
              </a:solidFill>
            </a:endParaRPr>
          </a:p>
        </p:txBody>
      </p:sp>
      <p:sp>
        <p:nvSpPr>
          <p:cNvPr id="327" name="Google Shape;327;g5ad697d432_1_28"/>
          <p:cNvSpPr txBox="1"/>
          <p:nvPr/>
        </p:nvSpPr>
        <p:spPr>
          <a:xfrm>
            <a:off x="6120125" y="680025"/>
            <a:ext cx="1143000" cy="2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Demo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5ab5be6871_0_3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Future Works</a:t>
            </a:r>
            <a:endParaRPr/>
          </a:p>
        </p:txBody>
      </p:sp>
      <p:sp>
        <p:nvSpPr>
          <p:cNvPr id="334" name="Google Shape;334;g5ab5be6871_0_3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sp>
        <p:nvSpPr>
          <p:cNvPr id="335" name="Google Shape;335;g5ab5be6871_0_31"/>
          <p:cNvSpPr txBox="1"/>
          <p:nvPr/>
        </p:nvSpPr>
        <p:spPr>
          <a:xfrm>
            <a:off x="670025" y="1516875"/>
            <a:ext cx="10850700" cy="44118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Comprehensive Evaluation: </a:t>
            </a:r>
            <a:r>
              <a:rPr lang="en-US" sz="2400" b="1" i="0" u="none" strike="noStrike" cap="none">
                <a:solidFill>
                  <a:schemeClr val="dk1"/>
                </a:solidFill>
                <a:latin typeface="Arial"/>
                <a:ea typeface="Arial"/>
                <a:cs typeface="Arial"/>
                <a:sym typeface="Arial"/>
              </a:rPr>
              <a:t>Increase the number of cities inspected to find the more general trends and conclusions</a:t>
            </a:r>
            <a:endParaRPr sz="2400" b="1"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Bigger Dataset: Add the data of years before 1990 to study real - climate change</a:t>
            </a:r>
            <a:endParaRPr sz="2400" b="1"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Data Compensation: </a:t>
            </a:r>
            <a:r>
              <a:rPr lang="en-US" sz="2400" b="1" i="0" u="none" strike="noStrike" cap="none">
                <a:solidFill>
                  <a:schemeClr val="dk1"/>
                </a:solidFill>
                <a:latin typeface="Arial"/>
                <a:ea typeface="Arial"/>
                <a:cs typeface="Arial"/>
                <a:sym typeface="Arial"/>
              </a:rPr>
              <a:t>Optimize the way in which missing data is comp</a:t>
            </a:r>
            <a:r>
              <a:rPr lang="en-US" sz="2400" b="1">
                <a:solidFill>
                  <a:schemeClr val="dk1"/>
                </a:solidFill>
              </a:rPr>
              <a:t>ensated</a:t>
            </a:r>
            <a:endParaRPr sz="24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a:solidFill>
                  <a:schemeClr val="dk1"/>
                </a:solidFill>
              </a:rPr>
              <a:t>Outlier handling: </a:t>
            </a:r>
            <a:r>
              <a:rPr lang="en-US" sz="2400" b="1" i="0" u="none" strike="noStrike" cap="none">
                <a:solidFill>
                  <a:schemeClr val="dk1"/>
                </a:solidFill>
                <a:latin typeface="Arial"/>
                <a:ea typeface="Arial"/>
                <a:cs typeface="Arial"/>
                <a:sym typeface="Arial"/>
              </a:rPr>
              <a:t>Add processing mechanism for exception data</a:t>
            </a: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ctrTitle"/>
          </p:nvPr>
        </p:nvSpPr>
        <p:spPr>
          <a:xfrm>
            <a:off x="2490300" y="2499300"/>
            <a:ext cx="7211400" cy="1859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5ab0f4df4d_0_28"/>
          <p:cNvSpPr txBox="1">
            <a:spLocks noGrp="1"/>
          </p:cNvSpPr>
          <p:nvPr>
            <p:ph type="title"/>
          </p:nvPr>
        </p:nvSpPr>
        <p:spPr>
          <a:xfrm>
            <a:off x="2703975" y="1987525"/>
            <a:ext cx="6257700" cy="64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3600"/>
              <a:t>Introduction</a:t>
            </a:r>
            <a:endParaRPr sz="3600"/>
          </a:p>
        </p:txBody>
      </p:sp>
      <p:sp>
        <p:nvSpPr>
          <p:cNvPr id="104" name="Google Shape;104;g5ab0f4df4d_0_28"/>
          <p:cNvSpPr/>
          <p:nvPr/>
        </p:nvSpPr>
        <p:spPr>
          <a:xfrm>
            <a:off x="1496982" y="1987531"/>
            <a:ext cx="671237" cy="648075"/>
          </a:xfrm>
          <a:prstGeom prst="rect">
            <a:avLst/>
          </a:prstGeom>
        </p:spPr>
        <p:txBody>
          <a:bodyPr>
            <a:prstTxWarp prst="textPlain">
              <a:avLst/>
            </a:prstTxWarp>
          </a:bodyPr>
          <a:lstStyle/>
          <a:p>
            <a:pPr lvl="0" algn="l"/>
            <a:r>
              <a:rPr b="0" i="0">
                <a:ln>
                  <a:noFill/>
                </a:ln>
                <a:solidFill>
                  <a:schemeClr val="accent1"/>
                </a:solidFill>
                <a:latin typeface="Impact"/>
              </a:rPr>
              <a:t>/01</a:t>
            </a:r>
          </a:p>
        </p:txBody>
      </p:sp>
      <p:sp>
        <p:nvSpPr>
          <p:cNvPr id="105" name="Google Shape;105;g5ab0f4df4d_0_28"/>
          <p:cNvSpPr/>
          <p:nvPr/>
        </p:nvSpPr>
        <p:spPr>
          <a:xfrm>
            <a:off x="1208672" y="1550182"/>
            <a:ext cx="1326994" cy="1521985"/>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5ad55c11e8_0_11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Appendix - City Code Reference</a:t>
            </a:r>
            <a:endParaRPr/>
          </a:p>
        </p:txBody>
      </p:sp>
      <p:sp>
        <p:nvSpPr>
          <p:cNvPr id="347" name="Google Shape;347;g5ad55c11e8_0_11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pic>
        <p:nvPicPr>
          <p:cNvPr id="348" name="Google Shape;348;g5ad55c11e8_0_117"/>
          <p:cNvPicPr preferRelativeResize="0"/>
          <p:nvPr/>
        </p:nvPicPr>
        <p:blipFill>
          <a:blip r:embed="rId3">
            <a:alphaModFix/>
          </a:blip>
          <a:stretch>
            <a:fillRect/>
          </a:stretch>
        </p:blipFill>
        <p:spPr>
          <a:xfrm>
            <a:off x="676275" y="1296826"/>
            <a:ext cx="10839450" cy="4038600"/>
          </a:xfrm>
          <a:prstGeom prst="rect">
            <a:avLst/>
          </a:prstGeom>
          <a:noFill/>
          <a:ln>
            <a:noFill/>
          </a:ln>
        </p:spPr>
      </p:pic>
      <p:sp>
        <p:nvSpPr>
          <p:cNvPr id="349" name="Google Shape;349;g5ad55c11e8_0_117"/>
          <p:cNvSpPr txBox="1"/>
          <p:nvPr/>
        </p:nvSpPr>
        <p:spPr>
          <a:xfrm>
            <a:off x="676275" y="6074125"/>
            <a:ext cx="6945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4" action="ppaction://hlinksldjump"/>
              </a:rPr>
              <a:t>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dirty="0"/>
          </a:p>
        </p:txBody>
      </p:sp>
      <p:sp>
        <p:nvSpPr>
          <p:cNvPr id="111" name="Google Shape;111;p4"/>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Climate Change in Recent Years</a:t>
            </a:r>
            <a:endParaRPr/>
          </a:p>
        </p:txBody>
      </p:sp>
      <p:pic>
        <p:nvPicPr>
          <p:cNvPr id="112" name="Google Shape;112;p4"/>
          <p:cNvPicPr preferRelativeResize="0"/>
          <p:nvPr/>
        </p:nvPicPr>
        <p:blipFill rotWithShape="1">
          <a:blip r:embed="rId3">
            <a:alphaModFix/>
          </a:blip>
          <a:srcRect/>
          <a:stretch/>
        </p:blipFill>
        <p:spPr>
          <a:xfrm>
            <a:off x="669924" y="1218400"/>
            <a:ext cx="5426076" cy="3739363"/>
          </a:xfrm>
          <a:prstGeom prst="rect">
            <a:avLst/>
          </a:prstGeom>
          <a:noFill/>
          <a:ln>
            <a:noFill/>
          </a:ln>
        </p:spPr>
      </p:pic>
      <p:sp>
        <p:nvSpPr>
          <p:cNvPr id="113" name="Google Shape;113;p4"/>
          <p:cNvSpPr txBox="1"/>
          <p:nvPr/>
        </p:nvSpPr>
        <p:spPr>
          <a:xfrm>
            <a:off x="371824" y="5155337"/>
            <a:ext cx="5723450" cy="521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hlink"/>
                </a:solidFill>
                <a:latin typeface="Arial"/>
                <a:ea typeface="Arial"/>
                <a:cs typeface="Arial"/>
                <a:sym typeface="Arial"/>
                <a:hlinkClick r:id="rId4"/>
              </a:rPr>
              <a:t>https://climate.nasa.gov/news/2876/new-studies-increase-confidence-in-nasas-measure-of-earths-temperature/</a:t>
            </a:r>
            <a:endParaRPr sz="1400" b="0" i="0" u="none" strike="noStrike" cap="none" dirty="0">
              <a:solidFill>
                <a:srgbClr val="000000"/>
              </a:solidFill>
              <a:latin typeface="Arial"/>
              <a:ea typeface="Arial"/>
              <a:cs typeface="Arial"/>
              <a:sym typeface="Arial"/>
            </a:endParaRPr>
          </a:p>
        </p:txBody>
      </p:sp>
      <p:sp>
        <p:nvSpPr>
          <p:cNvPr id="114" name="Google Shape;114;p4"/>
          <p:cNvSpPr txBox="1"/>
          <p:nvPr/>
        </p:nvSpPr>
        <p:spPr>
          <a:xfrm>
            <a:off x="7111087" y="4285925"/>
            <a:ext cx="4409400" cy="13909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The Phenomenon of Climate Change:</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global warming</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forest degradation</a:t>
            </a:r>
            <a:endParaRPr sz="1800" b="1" i="0" u="none" strike="noStrike" cap="none" dirty="0">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Arial"/>
                <a:ea typeface="Arial"/>
                <a:cs typeface="Arial"/>
                <a:sym typeface="Arial"/>
              </a:rPr>
              <a:t>desertification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dirty="0">
              <a:solidFill>
                <a:srgbClr val="000000"/>
              </a:solidFill>
              <a:latin typeface="Arial"/>
              <a:ea typeface="Arial"/>
              <a:cs typeface="Arial"/>
              <a:sym typeface="Arial"/>
            </a:endParaRPr>
          </a:p>
        </p:txBody>
      </p:sp>
      <p:pic>
        <p:nvPicPr>
          <p:cNvPr id="115" name="Google Shape;115;p4"/>
          <p:cNvPicPr preferRelativeResize="0"/>
          <p:nvPr/>
        </p:nvPicPr>
        <p:blipFill rotWithShape="1">
          <a:blip r:embed="rId5">
            <a:alphaModFix/>
          </a:blip>
          <a:srcRect/>
          <a:stretch/>
        </p:blipFill>
        <p:spPr>
          <a:xfrm>
            <a:off x="7298652" y="1181100"/>
            <a:ext cx="4221835" cy="279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ab5be6871_0_7"/>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121" name="Google Shape;121;g5ab5be6871_0_7"/>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Proposals &amp; Goals</a:t>
            </a:r>
            <a:endParaRPr/>
          </a:p>
        </p:txBody>
      </p:sp>
      <p:sp>
        <p:nvSpPr>
          <p:cNvPr id="122" name="Google Shape;122;g5ab5be6871_0_7"/>
          <p:cNvSpPr txBox="1"/>
          <p:nvPr/>
        </p:nvSpPr>
        <p:spPr>
          <a:xfrm>
            <a:off x="1455775" y="2336850"/>
            <a:ext cx="9279000" cy="3111600"/>
          </a:xfrm>
          <a:prstGeom prst="rect">
            <a:avLst/>
          </a:prstGeom>
          <a:noFill/>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explore the trends of climate change in some cities in the United States by visualizing weather data over the past few decades. </a:t>
            </a:r>
            <a:endParaRPr sz="2400" b="1"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dirty="0">
              <a:solidFill>
                <a:schemeClr val="dk1"/>
              </a:solidFill>
            </a:endParaRPr>
          </a:p>
          <a:p>
            <a:pPr marL="457200" marR="0" lvl="0" indent="-381000" algn="just"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To study the relationship between the geographical position and climatic correlation.</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661775" y="1775850"/>
            <a:ext cx="7996800" cy="788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sz="3600"/>
              <a:t>Data Collection and Preprocess</a:t>
            </a:r>
            <a:endParaRPr sz="3600"/>
          </a:p>
        </p:txBody>
      </p:sp>
      <p:sp>
        <p:nvSpPr>
          <p:cNvPr id="128" name="Google Shape;128;p5"/>
          <p:cNvSpPr/>
          <p:nvPr/>
        </p:nvSpPr>
        <p:spPr>
          <a:xfrm>
            <a:off x="1496982" y="1987531"/>
            <a:ext cx="744465" cy="647285"/>
          </a:xfrm>
          <a:prstGeom prst="rect">
            <a:avLst/>
          </a:prstGeom>
        </p:spPr>
        <p:txBody>
          <a:bodyPr>
            <a:prstTxWarp prst="textPlain">
              <a:avLst/>
            </a:prstTxWarp>
          </a:bodyPr>
          <a:lstStyle/>
          <a:p>
            <a:pPr lvl="0" algn="l"/>
            <a:r>
              <a:rPr b="0" i="0">
                <a:ln>
                  <a:noFill/>
                </a:ln>
                <a:solidFill>
                  <a:schemeClr val="accent1"/>
                </a:solidFill>
                <a:latin typeface="Impact"/>
              </a:rPr>
              <a:t>/02</a:t>
            </a:r>
          </a:p>
        </p:txBody>
      </p:sp>
      <p:sp>
        <p:nvSpPr>
          <p:cNvPr id="129" name="Google Shape;129;p5"/>
          <p:cNvSpPr/>
          <p:nvPr/>
        </p:nvSpPr>
        <p:spPr>
          <a:xfrm>
            <a:off x="1208672" y="1550182"/>
            <a:ext cx="1326994" cy="1521984"/>
          </a:xfrm>
          <a:custGeom>
            <a:avLst/>
            <a:gdLst/>
            <a:ahLst/>
            <a:cxnLst/>
            <a:rect l="l" t="t" r="r" b="b"/>
            <a:pathLst>
              <a:path w="1504" h="1725" extrusionOk="0">
                <a:moveTo>
                  <a:pt x="1504" y="1288"/>
                </a:moveTo>
                <a:lnTo>
                  <a:pt x="758" y="1725"/>
                </a:lnTo>
                <a:lnTo>
                  <a:pt x="6" y="1299"/>
                </a:lnTo>
                <a:lnTo>
                  <a:pt x="0" y="436"/>
                </a:lnTo>
                <a:lnTo>
                  <a:pt x="746" y="0"/>
                </a:lnTo>
                <a:lnTo>
                  <a:pt x="1500" y="426"/>
                </a:lnTo>
                <a:lnTo>
                  <a:pt x="1504" y="1288"/>
                </a:lnTo>
                <a:close/>
                <a:moveTo>
                  <a:pt x="758" y="1548"/>
                </a:moveTo>
                <a:lnTo>
                  <a:pt x="1350" y="1201"/>
                </a:lnTo>
                <a:lnTo>
                  <a:pt x="1344" y="517"/>
                </a:lnTo>
                <a:lnTo>
                  <a:pt x="748" y="179"/>
                </a:lnTo>
                <a:lnTo>
                  <a:pt x="156" y="526"/>
                </a:lnTo>
                <a:lnTo>
                  <a:pt x="160" y="1209"/>
                </a:lnTo>
                <a:lnTo>
                  <a:pt x="758" y="154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5ab0f4df4d_0_61"/>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135" name="Google Shape;135;g5ab0f4df4d_0_61"/>
          <p:cNvSpPr txBox="1"/>
          <p:nvPr/>
        </p:nvSpPr>
        <p:spPr>
          <a:xfrm>
            <a:off x="841475" y="1324375"/>
            <a:ext cx="10322100" cy="48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36" name="Google Shape;136;g5ab0f4df4d_0_61"/>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Weather Underground        </a:t>
            </a:r>
            <a:endParaRPr sz="1000"/>
          </a:p>
        </p:txBody>
      </p:sp>
      <p:pic>
        <p:nvPicPr>
          <p:cNvPr id="137" name="Google Shape;137;g5ab0f4df4d_0_61"/>
          <p:cNvPicPr preferRelativeResize="0"/>
          <p:nvPr/>
        </p:nvPicPr>
        <p:blipFill rotWithShape="1">
          <a:blip r:embed="rId3">
            <a:alphaModFix/>
          </a:blip>
          <a:srcRect/>
          <a:stretch/>
        </p:blipFill>
        <p:spPr>
          <a:xfrm>
            <a:off x="946250" y="1130300"/>
            <a:ext cx="9646499" cy="5564274"/>
          </a:xfrm>
          <a:prstGeom prst="rect">
            <a:avLst/>
          </a:prstGeom>
          <a:noFill/>
          <a:ln>
            <a:noFill/>
          </a:ln>
        </p:spPr>
      </p:pic>
      <p:sp>
        <p:nvSpPr>
          <p:cNvPr id="138" name="Google Shape;138;g5ab0f4df4d_0_61"/>
          <p:cNvSpPr txBox="1"/>
          <p:nvPr/>
        </p:nvSpPr>
        <p:spPr>
          <a:xfrm>
            <a:off x="8503425" y="4126100"/>
            <a:ext cx="2910000" cy="7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 sensor network of weather information </a:t>
            </a:r>
            <a:endParaRPr sz="1800" b="1" i="0" u="none" strike="noStrike" cap="none">
              <a:solidFill>
                <a:srgbClr val="000000"/>
              </a:solidFill>
              <a:latin typeface="Arial"/>
              <a:ea typeface="Arial"/>
              <a:cs typeface="Arial"/>
              <a:sym typeface="Arial"/>
            </a:endParaRPr>
          </a:p>
        </p:txBody>
      </p:sp>
      <p:sp>
        <p:nvSpPr>
          <p:cNvPr id="139" name="Google Shape;139;g5ab0f4df4d_0_61"/>
          <p:cNvSpPr txBox="1"/>
          <p:nvPr/>
        </p:nvSpPr>
        <p:spPr>
          <a:xfrm>
            <a:off x="4774575" y="659125"/>
            <a:ext cx="1099500" cy="543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US" sz="1200" b="1" i="0" u="sng" strike="noStrike" cap="none">
                <a:solidFill>
                  <a:schemeClr val="hlink"/>
                </a:solidFill>
                <a:latin typeface="Arial"/>
                <a:ea typeface="Arial"/>
                <a:cs typeface="Arial"/>
                <a:sym typeface="Arial"/>
                <a:hlinkClick r:id="rId4"/>
              </a:rPr>
              <a:t>link</a:t>
            </a:r>
            <a:endParaRPr sz="1200" b="1"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5ab4d18d7c_0_8"/>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Summary</a:t>
            </a:r>
            <a:endParaRPr/>
          </a:p>
        </p:txBody>
      </p:sp>
      <p:sp>
        <p:nvSpPr>
          <p:cNvPr id="146" name="Google Shape;146;g5ab4d18d7c_0_8"/>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8</a:t>
            </a:fld>
            <a:endParaRPr/>
          </a:p>
        </p:txBody>
      </p:sp>
      <p:pic>
        <p:nvPicPr>
          <p:cNvPr id="147" name="Google Shape;147;g5ab4d18d7c_0_8"/>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48" name="Google Shape;148;g5ab4d18d7c_0_8"/>
          <p:cNvPicPr preferRelativeResize="0"/>
          <p:nvPr/>
        </p:nvPicPr>
        <p:blipFill rotWithShape="1">
          <a:blip r:embed="rId4">
            <a:alphaModFix/>
          </a:blip>
          <a:srcRect/>
          <a:stretch/>
        </p:blipFill>
        <p:spPr>
          <a:xfrm>
            <a:off x="6158575" y="1721199"/>
            <a:ext cx="6033426" cy="3616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5ab4d18d7c_0_16"/>
          <p:cNvSpPr txBox="1">
            <a:spLocks noGrp="1"/>
          </p:cNvSpPr>
          <p:nvPr>
            <p:ph type="title"/>
          </p:nvPr>
        </p:nvSpPr>
        <p:spPr>
          <a:xfrm>
            <a:off x="669924" y="1"/>
            <a:ext cx="10850700" cy="1028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800"/>
              <a:buNone/>
            </a:pPr>
            <a:r>
              <a:rPr lang="en-US"/>
              <a:t>Data Selected</a:t>
            </a:r>
            <a:endParaRPr/>
          </a:p>
        </p:txBody>
      </p:sp>
      <p:sp>
        <p:nvSpPr>
          <p:cNvPr id="155" name="Google Shape;155;g5ab4d18d7c_0_16"/>
          <p:cNvSpPr txBox="1">
            <a:spLocks noGrp="1"/>
          </p:cNvSpPr>
          <p:nvPr>
            <p:ph type="sldNum" idx="12"/>
          </p:nvPr>
        </p:nvSpPr>
        <p:spPr>
          <a:xfrm>
            <a:off x="8610599" y="6240463"/>
            <a:ext cx="2910000" cy="206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156" name="Google Shape;156;g5ab4d18d7c_0_16"/>
          <p:cNvPicPr preferRelativeResize="0"/>
          <p:nvPr/>
        </p:nvPicPr>
        <p:blipFill rotWithShape="1">
          <a:blip r:embed="rId3">
            <a:alphaModFix/>
          </a:blip>
          <a:srcRect/>
          <a:stretch/>
        </p:blipFill>
        <p:spPr>
          <a:xfrm>
            <a:off x="102150" y="1721200"/>
            <a:ext cx="5979626" cy="3616250"/>
          </a:xfrm>
          <a:prstGeom prst="rect">
            <a:avLst/>
          </a:prstGeom>
          <a:noFill/>
          <a:ln>
            <a:noFill/>
          </a:ln>
        </p:spPr>
      </p:pic>
      <p:pic>
        <p:nvPicPr>
          <p:cNvPr id="157" name="Google Shape;157;g5ab4d18d7c_0_16"/>
          <p:cNvPicPr preferRelativeResize="0"/>
          <p:nvPr/>
        </p:nvPicPr>
        <p:blipFill rotWithShape="1">
          <a:blip r:embed="rId4">
            <a:alphaModFix/>
          </a:blip>
          <a:srcRect/>
          <a:stretch/>
        </p:blipFill>
        <p:spPr>
          <a:xfrm>
            <a:off x="6158575" y="1721199"/>
            <a:ext cx="6033426" cy="3616249"/>
          </a:xfrm>
          <a:prstGeom prst="rect">
            <a:avLst/>
          </a:prstGeom>
          <a:noFill/>
          <a:ln>
            <a:noFill/>
          </a:ln>
        </p:spPr>
      </p:pic>
      <p:sp>
        <p:nvSpPr>
          <p:cNvPr id="158" name="Google Shape;158;g5ab4d18d7c_0_16"/>
          <p:cNvSpPr/>
          <p:nvPr/>
        </p:nvSpPr>
        <p:spPr>
          <a:xfrm>
            <a:off x="98425" y="2373925"/>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5ab4d18d7c_0_16"/>
          <p:cNvSpPr/>
          <p:nvPr/>
        </p:nvSpPr>
        <p:spPr>
          <a:xfrm>
            <a:off x="98425" y="2815200"/>
            <a:ext cx="8814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5ab4d18d7c_0_16"/>
          <p:cNvSpPr/>
          <p:nvPr/>
        </p:nvSpPr>
        <p:spPr>
          <a:xfrm>
            <a:off x="67675" y="5779025"/>
            <a:ext cx="1204500" cy="27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weather icon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129F77"/>
      </a:accent1>
      <a:accent2>
        <a:srgbClr val="28CA96"/>
      </a:accent2>
      <a:accent3>
        <a:srgbClr val="0ECCC7"/>
      </a:accent3>
      <a:accent4>
        <a:srgbClr val="858383"/>
      </a:accent4>
      <a:accent5>
        <a:srgbClr val="595959"/>
      </a:accent5>
      <a:accent6>
        <a:srgbClr val="3F3F3F"/>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1247</Words>
  <Application>Microsoft Macintosh PowerPoint</Application>
  <PresentationFormat>Widescreen</PresentationFormat>
  <Paragraphs>174</Paragraphs>
  <Slides>30</Slides>
  <Notes>30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Impact</vt:lpstr>
      <vt:lpstr>主题5</vt:lpstr>
      <vt:lpstr>主题5</vt:lpstr>
      <vt:lpstr>Climate Study for the United States </vt:lpstr>
      <vt:lpstr>PowerPoint Presentation</vt:lpstr>
      <vt:lpstr>Introduction</vt:lpstr>
      <vt:lpstr>Climate Change in Recent Years</vt:lpstr>
      <vt:lpstr>Proposals &amp; Goals</vt:lpstr>
      <vt:lpstr>Data Collection and Preprocess</vt:lpstr>
      <vt:lpstr>Weather Underground        </vt:lpstr>
      <vt:lpstr>Data Summary</vt:lpstr>
      <vt:lpstr>Data Selected</vt:lpstr>
      <vt:lpstr>Data Cleaning and Missing Data Filling</vt:lpstr>
      <vt:lpstr>Comparison between West and East Coast</vt:lpstr>
      <vt:lpstr>The Distribution of Selected Cities</vt:lpstr>
      <vt:lpstr>Average Temperature Comparison -- Year wise </vt:lpstr>
      <vt:lpstr>Average Temperature Correlation</vt:lpstr>
      <vt:lpstr>Summary</vt:lpstr>
      <vt:lpstr>Average Precipitation Comparison -- Year wise (West Coast) </vt:lpstr>
      <vt:lpstr>Average Precipitation Comparison -- Year wise (East Coast)</vt:lpstr>
      <vt:lpstr>Average Precipitation Correlation</vt:lpstr>
      <vt:lpstr>Summary</vt:lpstr>
      <vt:lpstr>Data Visualization for San Diego</vt:lpstr>
      <vt:lpstr>Weather of San Diego (1990 - 2018)</vt:lpstr>
      <vt:lpstr>Weather of San Diego (1990 - 2018)</vt:lpstr>
      <vt:lpstr>Average Temperature of San Diego (1990 - 2018)</vt:lpstr>
      <vt:lpstr>Average Precipitation in San Diego (1990 - 2018)</vt:lpstr>
      <vt:lpstr>Summary</vt:lpstr>
      <vt:lpstr>Evaluations and Applications</vt:lpstr>
      <vt:lpstr>Evaluations and Applications </vt:lpstr>
      <vt:lpstr>Future Works</vt:lpstr>
      <vt:lpstr>Thanks!</vt:lpstr>
      <vt:lpstr>Appendix - City Code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the United States</dc:title>
  <dc:creator>一帆 罗</dc:creator>
  <cp:lastModifiedBy>Aman Goyal</cp:lastModifiedBy>
  <cp:revision>9</cp:revision>
  <dcterms:created xsi:type="dcterms:W3CDTF">2019-05-18T20:52:46Z</dcterms:created>
  <dcterms:modified xsi:type="dcterms:W3CDTF">2019-06-03T03:08:18Z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